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</p:sldMasterIdLst>
  <p:notesMasterIdLst>
    <p:notesMasterId r:id="rId12"/>
  </p:notesMasterIdLst>
  <p:handoutMasterIdLst>
    <p:handoutMasterId r:id="rId13"/>
  </p:handoutMasterIdLst>
  <p:sldIdLst>
    <p:sldId id="376" r:id="rId5"/>
    <p:sldId id="420" r:id="rId6"/>
    <p:sldId id="306" r:id="rId7"/>
    <p:sldId id="430" r:id="rId8"/>
    <p:sldId id="401" r:id="rId9"/>
    <p:sldId id="413" r:id="rId10"/>
    <p:sldId id="379" r:id="rId11"/>
  </p:sldIdLst>
  <p:sldSz cx="12192000" cy="6858000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8CC83C"/>
    <a:srgbClr val="0099FF"/>
    <a:srgbClr val="FF0000"/>
    <a:srgbClr val="777777"/>
    <a:srgbClr val="CCFF99"/>
    <a:srgbClr val="99CCFF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90538D-DEEA-4CF6-977C-F994EF1CAB86}" v="4" dt="2023-10-18T09:35:26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4724" autoAdjust="0"/>
  </p:normalViewPr>
  <p:slideViewPr>
    <p:cSldViewPr snapToGrid="0" showGuides="1">
      <p:cViewPr varScale="1">
        <p:scale>
          <a:sx n="100" d="100"/>
          <a:sy n="100" d="100"/>
        </p:scale>
        <p:origin x="540" y="96"/>
      </p:cViewPr>
      <p:guideLst>
        <p:guide orient="horz" pos="1321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11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iainen Kimmo" userId="5a6dcf8d-7704-4427-926b-ccefa0f1cfcb" providerId="ADAL" clId="{DB90538D-DEEA-4CF6-977C-F994EF1CAB86}"/>
    <pc:docChg chg="undo custSel delSld modSld">
      <pc:chgData name="Rautiainen Kimmo" userId="5a6dcf8d-7704-4427-926b-ccefa0f1cfcb" providerId="ADAL" clId="{DB90538D-DEEA-4CF6-977C-F994EF1CAB86}" dt="2023-10-18T09:35:26.535" v="54"/>
      <pc:docMkLst>
        <pc:docMk/>
      </pc:docMkLst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3953378526" sldId="332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1365874224" sldId="336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265432530" sldId="343"/>
        </pc:sldMkLst>
      </pc:sldChg>
      <pc:sldChg chg="del">
        <pc:chgData name="Rautiainen Kimmo" userId="5a6dcf8d-7704-4427-926b-ccefa0f1cfcb" providerId="ADAL" clId="{DB90538D-DEEA-4CF6-977C-F994EF1CAB86}" dt="2023-10-11T10:14:25.175" v="43" actId="47"/>
        <pc:sldMkLst>
          <pc:docMk/>
          <pc:sldMk cId="45537063" sldId="344"/>
        </pc:sldMkLst>
      </pc:sldChg>
      <pc:sldChg chg="del">
        <pc:chgData name="Rautiainen Kimmo" userId="5a6dcf8d-7704-4427-926b-ccefa0f1cfcb" providerId="ADAL" clId="{DB90538D-DEEA-4CF6-977C-F994EF1CAB86}" dt="2023-10-11T10:14:44.776" v="45" actId="2696"/>
        <pc:sldMkLst>
          <pc:docMk/>
          <pc:sldMk cId="1465497191" sldId="368"/>
        </pc:sldMkLst>
      </pc:sldChg>
      <pc:sldChg chg="modSp mod">
        <pc:chgData name="Rautiainen Kimmo" userId="5a6dcf8d-7704-4427-926b-ccefa0f1cfcb" providerId="ADAL" clId="{DB90538D-DEEA-4CF6-977C-F994EF1CAB86}" dt="2023-10-18T09:11:28.003" v="53" actId="20577"/>
        <pc:sldMkLst>
          <pc:docMk/>
          <pc:sldMk cId="1394429942" sldId="376"/>
        </pc:sldMkLst>
        <pc:spChg chg="mod">
          <ac:chgData name="Rautiainen Kimmo" userId="5a6dcf8d-7704-4427-926b-ccefa0f1cfcb" providerId="ADAL" clId="{DB90538D-DEEA-4CF6-977C-F994EF1CAB86}" dt="2023-10-11T10:13:41.384" v="40" actId="20577"/>
          <ac:spMkLst>
            <pc:docMk/>
            <pc:sldMk cId="1394429942" sldId="376"/>
            <ac:spMk id="3" creationId="{A025DB1D-4774-45E1-98B4-8BC622DBF116}"/>
          </ac:spMkLst>
        </pc:spChg>
        <pc:spChg chg="mod">
          <ac:chgData name="Rautiainen Kimmo" userId="5a6dcf8d-7704-4427-926b-ccefa0f1cfcb" providerId="ADAL" clId="{DB90538D-DEEA-4CF6-977C-F994EF1CAB86}" dt="2023-10-18T09:11:28.003" v="53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1963027068" sldId="382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2069064702" sldId="385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3222603215" sldId="388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3536930060" sldId="394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1815163193" sldId="395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1651934976" sldId="397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857237545" sldId="398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3677426770" sldId="399"/>
        </pc:sldMkLst>
      </pc:sldChg>
      <pc:sldChg chg="delSp mod">
        <pc:chgData name="Rautiainen Kimmo" userId="5a6dcf8d-7704-4427-926b-ccefa0f1cfcb" providerId="ADAL" clId="{DB90538D-DEEA-4CF6-977C-F994EF1CAB86}" dt="2023-10-11T10:15:16.524" v="47" actId="478"/>
        <pc:sldMkLst>
          <pc:docMk/>
          <pc:sldMk cId="3683970087" sldId="401"/>
        </pc:sldMkLst>
        <pc:grpChg chg="del">
          <ac:chgData name="Rautiainen Kimmo" userId="5a6dcf8d-7704-4427-926b-ccefa0f1cfcb" providerId="ADAL" clId="{DB90538D-DEEA-4CF6-977C-F994EF1CAB86}" dt="2023-10-11T10:15:16.524" v="47" actId="478"/>
          <ac:grpSpMkLst>
            <pc:docMk/>
            <pc:sldMk cId="3683970087" sldId="401"/>
            <ac:grpSpMk id="9" creationId="{E04F697A-95EC-1709-7109-E78221A6B7A0}"/>
          </ac:grpSpMkLst>
        </pc:grpChg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915816239" sldId="402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1268072738" sldId="403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2340924475" sldId="404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4271117320" sldId="405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624985564" sldId="406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584422227" sldId="407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1221512817" sldId="408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82295624" sldId="409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1778952491" sldId="410"/>
        </pc:sldMkLst>
      </pc:sldChg>
      <pc:sldChg chg="del">
        <pc:chgData name="Rautiainen Kimmo" userId="5a6dcf8d-7704-4427-926b-ccefa0f1cfcb" providerId="ADAL" clId="{DB90538D-DEEA-4CF6-977C-F994EF1CAB86}" dt="2023-10-11T10:14:21.840" v="42" actId="2696"/>
        <pc:sldMkLst>
          <pc:docMk/>
          <pc:sldMk cId="3256199653" sldId="411"/>
        </pc:sldMkLst>
      </pc:sldChg>
      <pc:sldChg chg="del">
        <pc:chgData name="Rautiainen Kimmo" userId="5a6dcf8d-7704-4427-926b-ccefa0f1cfcb" providerId="ADAL" clId="{DB90538D-DEEA-4CF6-977C-F994EF1CAB86}" dt="2023-10-11T10:14:44.776" v="45" actId="2696"/>
        <pc:sldMkLst>
          <pc:docMk/>
          <pc:sldMk cId="720896800" sldId="412"/>
        </pc:sldMkLst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902088894" sldId="415"/>
        </pc:sldMkLst>
      </pc:sldChg>
      <pc:sldChg chg="del">
        <pc:chgData name="Rautiainen Kimmo" userId="5a6dcf8d-7704-4427-926b-ccefa0f1cfcb" providerId="ADAL" clId="{DB90538D-DEEA-4CF6-977C-F994EF1CAB86}" dt="2023-10-11T10:14:36.145" v="44" actId="2696"/>
        <pc:sldMkLst>
          <pc:docMk/>
          <pc:sldMk cId="2872945514" sldId="419"/>
        </pc:sldMkLst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3768803066" sldId="422"/>
        </pc:sldMkLst>
      </pc:sldChg>
      <pc:sldChg chg="delSp modSp mod">
        <pc:chgData name="Rautiainen Kimmo" userId="5a6dcf8d-7704-4427-926b-ccefa0f1cfcb" providerId="ADAL" clId="{DB90538D-DEEA-4CF6-977C-F994EF1CAB86}" dt="2023-10-18T09:35:26.535" v="54"/>
        <pc:sldMkLst>
          <pc:docMk/>
          <pc:sldMk cId="2470739999" sldId="430"/>
        </pc:sldMkLst>
        <pc:spChg chg="del">
          <ac:chgData name="Rautiainen Kimmo" userId="5a6dcf8d-7704-4427-926b-ccefa0f1cfcb" providerId="ADAL" clId="{DB90538D-DEEA-4CF6-977C-F994EF1CAB86}" dt="2023-10-11T10:15:22.170" v="48" actId="478"/>
          <ac:spMkLst>
            <pc:docMk/>
            <pc:sldMk cId="2470739999" sldId="430"/>
            <ac:spMk id="22" creationId="{50E2756B-9F31-490D-89AC-8500539D1AB4}"/>
          </ac:spMkLst>
        </pc:spChg>
        <pc:grpChg chg="del">
          <ac:chgData name="Rautiainen Kimmo" userId="5a6dcf8d-7704-4427-926b-ccefa0f1cfcb" providerId="ADAL" clId="{DB90538D-DEEA-4CF6-977C-F994EF1CAB86}" dt="2023-10-11T10:15:13.283" v="46" actId="478"/>
          <ac:grpSpMkLst>
            <pc:docMk/>
            <pc:sldMk cId="2470739999" sldId="430"/>
            <ac:grpSpMk id="7" creationId="{84D18A3A-6BF2-626A-DA65-171C8B7EB725}"/>
          </ac:grpSpMkLst>
        </pc:grpChg>
        <pc:graphicFrameChg chg="mod">
          <ac:chgData name="Rautiainen Kimmo" userId="5a6dcf8d-7704-4427-926b-ccefa0f1cfcb" providerId="ADAL" clId="{DB90538D-DEEA-4CF6-977C-F994EF1CAB86}" dt="2023-10-18T09:35:26.535" v="54"/>
          <ac:graphicFrameMkLst>
            <pc:docMk/>
            <pc:sldMk cId="2470739999" sldId="430"/>
            <ac:graphicFrameMk id="6" creationId="{00000000-0000-0000-0000-000000000000}"/>
          </ac:graphicFrameMkLst>
        </pc:graphicFrameChg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4164828025" sldId="431"/>
        </pc:sldMkLst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279656624" sldId="432"/>
        </pc:sldMkLst>
      </pc:sldChg>
      <pc:sldChg chg="del">
        <pc:chgData name="Rautiainen Kimmo" userId="5a6dcf8d-7704-4427-926b-ccefa0f1cfcb" providerId="ADAL" clId="{DB90538D-DEEA-4CF6-977C-F994EF1CAB86}" dt="2023-10-11T10:14:06.645" v="41" actId="2696"/>
        <pc:sldMkLst>
          <pc:docMk/>
          <pc:sldMk cId="2107206617" sldId="43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96500206429311E-2"/>
          <c:y val="2.9186431664566546E-2"/>
          <c:w val="0.91116431565265787"/>
          <c:h val="0.76565984202096959"/>
        </c:manualLayout>
      </c:layout>
      <c:lineChart>
        <c:grouping val="standar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3 kuukautta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42"/>
              <c:layout>
                <c:manualLayout>
                  <c:x val="-6.6733400066733397E-3"/>
                  <c:y val="3.0566165464696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B7-4FB7-8388-E33DD075B7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Taul1!$A$2:$B$44</c:f>
              <c:multiLvlStrCache>
                <c:ptCount val="43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</c:lvl>
                <c:lvl>
                  <c:pt idx="0">
                    <c:v>2013</c:v>
                  </c:pt>
                  <c:pt idx="4">
                    <c:v>2014</c:v>
                  </c:pt>
                  <c:pt idx="8">
                    <c:v>2015</c:v>
                  </c:pt>
                  <c:pt idx="12">
                    <c:v>2016</c:v>
                  </c:pt>
                  <c:pt idx="16">
                    <c:v>2017</c:v>
                  </c:pt>
                  <c:pt idx="20">
                    <c:v>2018</c:v>
                  </c:pt>
                  <c:pt idx="24">
                    <c:v>2019</c:v>
                  </c:pt>
                  <c:pt idx="28">
                    <c:v>2020</c:v>
                  </c:pt>
                  <c:pt idx="32">
                    <c:v>2021</c:v>
                  </c:pt>
                  <c:pt idx="36">
                    <c:v>2022</c:v>
                  </c:pt>
                  <c:pt idx="40">
                    <c:v>2023</c:v>
                  </c:pt>
                </c:lvl>
              </c:multiLvlStrCache>
            </c:multiLvlStrRef>
          </c:cat>
          <c:val>
            <c:numRef>
              <c:f>Taul1!$C$2:$C$44</c:f>
              <c:numCache>
                <c:formatCode>General</c:formatCode>
                <c:ptCount val="43"/>
                <c:pt idx="0">
                  <c:v>-12</c:v>
                </c:pt>
                <c:pt idx="1">
                  <c:v>-30</c:v>
                </c:pt>
                <c:pt idx="2">
                  <c:v>-34</c:v>
                </c:pt>
                <c:pt idx="3">
                  <c:v>-12</c:v>
                </c:pt>
                <c:pt idx="4">
                  <c:v>-17</c:v>
                </c:pt>
                <c:pt idx="5">
                  <c:v>-27</c:v>
                </c:pt>
                <c:pt idx="6">
                  <c:v>-12</c:v>
                </c:pt>
                <c:pt idx="7">
                  <c:v>-9</c:v>
                </c:pt>
                <c:pt idx="8">
                  <c:v>13.3</c:v>
                </c:pt>
                <c:pt idx="9">
                  <c:v>14.1</c:v>
                </c:pt>
                <c:pt idx="10">
                  <c:v>3.1</c:v>
                </c:pt>
                <c:pt idx="11">
                  <c:v>16.7</c:v>
                </c:pt>
                <c:pt idx="12">
                  <c:v>14</c:v>
                </c:pt>
                <c:pt idx="13">
                  <c:v>37</c:v>
                </c:pt>
                <c:pt idx="14">
                  <c:v>34</c:v>
                </c:pt>
                <c:pt idx="15">
                  <c:v>56</c:v>
                </c:pt>
                <c:pt idx="16">
                  <c:v>33</c:v>
                </c:pt>
                <c:pt idx="17">
                  <c:v>12</c:v>
                </c:pt>
                <c:pt idx="18">
                  <c:v>30</c:v>
                </c:pt>
                <c:pt idx="19">
                  <c:v>41</c:v>
                </c:pt>
                <c:pt idx="20">
                  <c:v>33</c:v>
                </c:pt>
                <c:pt idx="21">
                  <c:v>24</c:v>
                </c:pt>
                <c:pt idx="22">
                  <c:v>11</c:v>
                </c:pt>
                <c:pt idx="23">
                  <c:v>7</c:v>
                </c:pt>
                <c:pt idx="24">
                  <c:v>13</c:v>
                </c:pt>
                <c:pt idx="25">
                  <c:v>-2</c:v>
                </c:pt>
                <c:pt idx="26">
                  <c:v>-3</c:v>
                </c:pt>
                <c:pt idx="27">
                  <c:v>13</c:v>
                </c:pt>
                <c:pt idx="28">
                  <c:v>-46</c:v>
                </c:pt>
                <c:pt idx="29">
                  <c:v>3</c:v>
                </c:pt>
                <c:pt idx="30">
                  <c:v>-4</c:v>
                </c:pt>
                <c:pt idx="31">
                  <c:v>2.4</c:v>
                </c:pt>
                <c:pt idx="32">
                  <c:v>60</c:v>
                </c:pt>
                <c:pt idx="33">
                  <c:v>17</c:v>
                </c:pt>
                <c:pt idx="34">
                  <c:v>-19</c:v>
                </c:pt>
                <c:pt idx="35">
                  <c:v>2</c:v>
                </c:pt>
                <c:pt idx="36">
                  <c:v>-24</c:v>
                </c:pt>
                <c:pt idx="37">
                  <c:v>-16</c:v>
                </c:pt>
                <c:pt idx="38">
                  <c:v>-34</c:v>
                </c:pt>
                <c:pt idx="39">
                  <c:v>-70</c:v>
                </c:pt>
                <c:pt idx="40">
                  <c:v>-37</c:v>
                </c:pt>
                <c:pt idx="41">
                  <c:v>-43</c:v>
                </c:pt>
                <c:pt idx="4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F-42D6-89B6-DABF4DBB6347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6 kuukautta</c:v>
                </c:pt>
              </c:strCache>
            </c:strRef>
          </c:tx>
          <c:spPr>
            <a:ln w="381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42"/>
              <c:layout>
                <c:manualLayout>
                  <c:x val="-1.6016016016016016E-2"/>
                  <c:y val="-4.1681134724586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B7-4FB7-8388-E33DD075B7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Taul1!$A$2:$B$44</c:f>
              <c:multiLvlStrCache>
                <c:ptCount val="43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</c:lvl>
                <c:lvl>
                  <c:pt idx="0">
                    <c:v>2013</c:v>
                  </c:pt>
                  <c:pt idx="4">
                    <c:v>2014</c:v>
                  </c:pt>
                  <c:pt idx="8">
                    <c:v>2015</c:v>
                  </c:pt>
                  <c:pt idx="12">
                    <c:v>2016</c:v>
                  </c:pt>
                  <c:pt idx="16">
                    <c:v>2017</c:v>
                  </c:pt>
                  <c:pt idx="20">
                    <c:v>2018</c:v>
                  </c:pt>
                  <c:pt idx="24">
                    <c:v>2019</c:v>
                  </c:pt>
                  <c:pt idx="28">
                    <c:v>2020</c:v>
                  </c:pt>
                  <c:pt idx="32">
                    <c:v>2021</c:v>
                  </c:pt>
                  <c:pt idx="36">
                    <c:v>2022</c:v>
                  </c:pt>
                  <c:pt idx="40">
                    <c:v>2023</c:v>
                  </c:pt>
                </c:lvl>
              </c:multiLvlStrCache>
            </c:multiLvlStrRef>
          </c:cat>
          <c:val>
            <c:numRef>
              <c:f>Taul1!$D$2:$D$44</c:f>
              <c:numCache>
                <c:formatCode>General</c:formatCode>
                <c:ptCount val="43"/>
                <c:pt idx="0">
                  <c:v>-10</c:v>
                </c:pt>
                <c:pt idx="1">
                  <c:v>-24</c:v>
                </c:pt>
                <c:pt idx="2">
                  <c:v>11</c:v>
                </c:pt>
                <c:pt idx="3">
                  <c:v>-9</c:v>
                </c:pt>
                <c:pt idx="4">
                  <c:v>10</c:v>
                </c:pt>
                <c:pt idx="5">
                  <c:v>20</c:v>
                </c:pt>
                <c:pt idx="6">
                  <c:v>5</c:v>
                </c:pt>
                <c:pt idx="7">
                  <c:v>5.4</c:v>
                </c:pt>
                <c:pt idx="8">
                  <c:v>17.8</c:v>
                </c:pt>
                <c:pt idx="9">
                  <c:v>40.299999999999997</c:v>
                </c:pt>
                <c:pt idx="10">
                  <c:v>14.9</c:v>
                </c:pt>
                <c:pt idx="11">
                  <c:v>23.1</c:v>
                </c:pt>
                <c:pt idx="12">
                  <c:v>14</c:v>
                </c:pt>
                <c:pt idx="13">
                  <c:v>40</c:v>
                </c:pt>
                <c:pt idx="14">
                  <c:v>51</c:v>
                </c:pt>
                <c:pt idx="15">
                  <c:v>30</c:v>
                </c:pt>
                <c:pt idx="16">
                  <c:v>39</c:v>
                </c:pt>
                <c:pt idx="17">
                  <c:v>23</c:v>
                </c:pt>
                <c:pt idx="18">
                  <c:v>21</c:v>
                </c:pt>
                <c:pt idx="19">
                  <c:v>41</c:v>
                </c:pt>
                <c:pt idx="20">
                  <c:v>35</c:v>
                </c:pt>
                <c:pt idx="21">
                  <c:v>35</c:v>
                </c:pt>
                <c:pt idx="22">
                  <c:v>6</c:v>
                </c:pt>
                <c:pt idx="23">
                  <c:v>0</c:v>
                </c:pt>
                <c:pt idx="24">
                  <c:v>6</c:v>
                </c:pt>
                <c:pt idx="25">
                  <c:v>-5</c:v>
                </c:pt>
                <c:pt idx="26">
                  <c:v>-7</c:v>
                </c:pt>
                <c:pt idx="27">
                  <c:v>16</c:v>
                </c:pt>
                <c:pt idx="28">
                  <c:v>-29</c:v>
                </c:pt>
                <c:pt idx="29">
                  <c:v>3</c:v>
                </c:pt>
                <c:pt idx="30">
                  <c:v>-1</c:v>
                </c:pt>
                <c:pt idx="31">
                  <c:v>18.7</c:v>
                </c:pt>
                <c:pt idx="32">
                  <c:v>52</c:v>
                </c:pt>
                <c:pt idx="33">
                  <c:v>24</c:v>
                </c:pt>
                <c:pt idx="34">
                  <c:v>-48</c:v>
                </c:pt>
                <c:pt idx="35">
                  <c:v>-19</c:v>
                </c:pt>
                <c:pt idx="36">
                  <c:v>-25</c:v>
                </c:pt>
                <c:pt idx="37">
                  <c:v>16</c:v>
                </c:pt>
                <c:pt idx="38">
                  <c:v>-52</c:v>
                </c:pt>
                <c:pt idx="39">
                  <c:v>-19</c:v>
                </c:pt>
                <c:pt idx="40">
                  <c:v>-17</c:v>
                </c:pt>
                <c:pt idx="41">
                  <c:v>-28</c:v>
                </c:pt>
                <c:pt idx="4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F-42D6-89B6-DABF4DBB6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645504"/>
        <c:axId val="162647040"/>
      </c:lineChart>
      <c:catAx>
        <c:axId val="1626455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crossAx val="162647040"/>
        <c:crosses val="autoZero"/>
        <c:auto val="1"/>
        <c:lblAlgn val="ctr"/>
        <c:lblOffset val="100"/>
        <c:noMultiLvlLbl val="0"/>
      </c:catAx>
      <c:valAx>
        <c:axId val="162647040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2645504"/>
        <c:crosses val="autoZero"/>
        <c:crossBetween val="between"/>
        <c:majorUnit val="2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0782336141916192"/>
          <c:y val="0.50139976409134146"/>
          <c:w val="0.15626303468823155"/>
          <c:h val="0.16637461083800223"/>
        </c:manualLayout>
      </c:layout>
      <c:overlay val="0"/>
      <c:spPr>
        <a:solidFill>
          <a:schemeClr val="bg1"/>
        </a:solidFill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lang="fi-FI"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50092861608"/>
          <c:y val="4.2876241708131729E-2"/>
          <c:w val="0.74899437522459023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1AD5-45DD-A190-2D0F84487E7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668</c:v>
                </c:pt>
                <c:pt idx="1">
                  <c:v>1428</c:v>
                </c:pt>
                <c:pt idx="2">
                  <c:v>2121</c:v>
                </c:pt>
                <c:pt idx="3">
                  <c:v>3213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6543299411761481E-4"/>
                  <c:y val="-2.5378533555401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49-4601-8066-1AA8F00C344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1067</c:v>
                </c:pt>
                <c:pt idx="1">
                  <c:v>2596</c:v>
                </c:pt>
                <c:pt idx="2">
                  <c:v>3146</c:v>
                </c:pt>
                <c:pt idx="3">
                  <c:v>4042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2"/>
              <c:layout>
                <c:manualLayout>
                  <c:x val="-3.4828631984060832E-2"/>
                  <c:y val="-7.1896749474361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B6-4737-B9C9-14FC3358EDE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1021</c:v>
                </c:pt>
                <c:pt idx="1">
                  <c:v>1841</c:v>
                </c:pt>
                <c:pt idx="2">
                  <c:v>2229</c:v>
                </c:pt>
                <c:pt idx="3">
                  <c:v>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2-484D-A2DB-397A679F67FC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marker>
            <c:spPr>
              <a:solidFill>
                <a:schemeClr val="accent3"/>
              </a:solidFill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430</c:v>
                </c:pt>
                <c:pt idx="1">
                  <c:v>953</c:v>
                </c:pt>
                <c:pt idx="2">
                  <c:v>1316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2-47A1-9A45-4688021C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87807313665379239"/>
          <c:y val="0.33169365556187325"/>
          <c:w val="6.5590355485593582E-2"/>
          <c:h val="0.26364798445671533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7998940153889"/>
          <c:y val="4.5788813437268511E-2"/>
          <c:w val="0.75228475561972519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#,##0</c:formatCode>
                <c:ptCount val="4"/>
                <c:pt idx="0">
                  <c:v>394</c:v>
                </c:pt>
                <c:pt idx="1">
                  <c:v>1075</c:v>
                </c:pt>
                <c:pt idx="2">
                  <c:v>1762</c:v>
                </c:pt>
                <c:pt idx="3">
                  <c:v>2313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902142748001428E-3"/>
                  <c:y val="-3.310468510988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5-4BD4-B4D6-10C5A3DFB01C}"/>
                </c:ext>
              </c:extLst>
            </c:dLbl>
            <c:dLbl>
              <c:idx val="3"/>
              <c:layout>
                <c:manualLayout>
                  <c:x val="-6.6876675811452357E-3"/>
                  <c:y val="-6.6989113409060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70-45BC-A558-DCDD321EFF6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#,##0</c:formatCode>
                <c:ptCount val="4"/>
                <c:pt idx="0">
                  <c:v>564</c:v>
                </c:pt>
                <c:pt idx="1">
                  <c:v>1552</c:v>
                </c:pt>
                <c:pt idx="2">
                  <c:v>2553</c:v>
                </c:pt>
                <c:pt idx="3">
                  <c:v>3427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3"/>
              <c:layout>
                <c:manualLayout>
                  <c:x val="4.6980425934213185E-3"/>
                  <c:y val="-5.78867583552922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70-45BC-A558-DCDD321EFF6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#,##0</c:formatCode>
                <c:ptCount val="4"/>
                <c:pt idx="0">
                  <c:v>719</c:v>
                </c:pt>
                <c:pt idx="1">
                  <c:v>1728</c:v>
                </c:pt>
                <c:pt idx="2">
                  <c:v>2562</c:v>
                </c:pt>
                <c:pt idx="3">
                  <c:v>3227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E-4388-A6E6-4F34F9C602B3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marker>
            <c:spPr>
              <a:solidFill>
                <a:schemeClr val="accent3"/>
              </a:solidFill>
            </c:spPr>
          </c:marker>
          <c:dLbls>
            <c:dLbl>
              <c:idx val="0"/>
              <c:layout>
                <c:manualLayout>
                  <c:x val="-5.1272118122113498E-2"/>
                  <c:y val="2.3300561185759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7-4032-AF74-A1B6BC8B6E0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292</c:v>
                </c:pt>
                <c:pt idx="1">
                  <c:v>855</c:v>
                </c:pt>
                <c:pt idx="2">
                  <c:v>1244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77-4032-AF74-A1B6BC8B6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4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29509807131003"/>
          <c:y val="0.28800502705020858"/>
          <c:w val="6.5071181093875982E-2"/>
          <c:h val="0.26701250570473878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9668057047231"/>
          <c:y val="0.13540671997794781"/>
          <c:w val="0.67635716072222241"/>
          <c:h val="0.69466763092202166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Tilaukset (lkm)</c:v>
                </c:pt>
              </c:strCache>
            </c:strRef>
          </c:tx>
          <c:spPr>
            <a:ln w="254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-3.1503393607488418E-2"/>
                  <c:y val="-3.520905027052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74-41F6-9A49-E28B0A47D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Taul1!$A$2:$A$16</c:f>
              <c:strCache>
                <c:ptCount val="15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</c:strCache>
            </c:strRef>
          </c:cat>
          <c:val>
            <c:numRef>
              <c:f>Taul1!$B$2:$B$16</c:f>
              <c:numCache>
                <c:formatCode>0</c:formatCode>
                <c:ptCount val="15"/>
                <c:pt idx="0">
                  <c:v>874</c:v>
                </c:pt>
                <c:pt idx="1">
                  <c:v>885</c:v>
                </c:pt>
                <c:pt idx="2">
                  <c:v>799</c:v>
                </c:pt>
                <c:pt idx="3">
                  <c:v>917</c:v>
                </c:pt>
                <c:pt idx="4">
                  <c:v>2176</c:v>
                </c:pt>
                <c:pt idx="5">
                  <c:v>3055</c:v>
                </c:pt>
                <c:pt idx="6">
                  <c:v>2496</c:v>
                </c:pt>
                <c:pt idx="7">
                  <c:v>2458</c:v>
                </c:pt>
                <c:pt idx="8">
                  <c:v>2589</c:v>
                </c:pt>
                <c:pt idx="9">
                  <c:v>2332</c:v>
                </c:pt>
                <c:pt idx="10">
                  <c:v>1777</c:v>
                </c:pt>
                <c:pt idx="11">
                  <c:v>1252</c:v>
                </c:pt>
                <c:pt idx="12">
                  <c:v>1339</c:v>
                </c:pt>
                <c:pt idx="13">
                  <c:v>1264</c:v>
                </c:pt>
                <c:pt idx="14">
                  <c:v>1018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69-43AE-931E-D43EDF0AC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332608"/>
        <c:axId val="33338496"/>
      </c:line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Arvo (M€)</c:v>
                </c:pt>
              </c:strCache>
            </c:strRef>
          </c:tx>
          <c:spPr>
            <a:ln w="38100" cap="rnd" cmpd="sng" algn="ctr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-4.7798252369982426E-2"/>
                  <c:y val="4.778371108142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74-41F6-9A49-E28B0A47D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Taul1!$A$2:$A$16</c:f>
              <c:strCache>
                <c:ptCount val="15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</c:strCache>
            </c:strRef>
          </c:cat>
          <c:val>
            <c:numRef>
              <c:f>Taul1!$C$2:$C$16</c:f>
              <c:numCache>
                <c:formatCode>General</c:formatCode>
                <c:ptCount val="15"/>
                <c:pt idx="0">
                  <c:v>118.729</c:v>
                </c:pt>
                <c:pt idx="1">
                  <c:v>125.47199999999999</c:v>
                </c:pt>
                <c:pt idx="2">
                  <c:v>113.608</c:v>
                </c:pt>
                <c:pt idx="3">
                  <c:v>139.49299999999999</c:v>
                </c:pt>
                <c:pt idx="4">
                  <c:v>312.20499999999998</c:v>
                </c:pt>
                <c:pt idx="5">
                  <c:v>442.37099999999998</c:v>
                </c:pt>
                <c:pt idx="6">
                  <c:v>377.351</c:v>
                </c:pt>
                <c:pt idx="7">
                  <c:v>412</c:v>
                </c:pt>
                <c:pt idx="8">
                  <c:v>420.584</c:v>
                </c:pt>
                <c:pt idx="9">
                  <c:v>407.4</c:v>
                </c:pt>
                <c:pt idx="10">
                  <c:v>323.89999999999998</c:v>
                </c:pt>
                <c:pt idx="11">
                  <c:v>251.2</c:v>
                </c:pt>
                <c:pt idx="12">
                  <c:v>261.8</c:v>
                </c:pt>
                <c:pt idx="13">
                  <c:v>251.8</c:v>
                </c:pt>
                <c:pt idx="14">
                  <c:v>205.9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CA-4C37-9242-F2183E2B2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148488"/>
        <c:axId val="574154064"/>
      </c:lineChart>
      <c:catAx>
        <c:axId val="3333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8496"/>
        <c:crosses val="autoZero"/>
        <c:auto val="0"/>
        <c:lblAlgn val="ctr"/>
        <c:lblOffset val="100"/>
        <c:noMultiLvlLbl val="0"/>
      </c:catAx>
      <c:valAx>
        <c:axId val="33338496"/>
        <c:scaling>
          <c:orientation val="minMax"/>
          <c:max val="4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2608"/>
        <c:crosses val="autoZero"/>
        <c:crossBetween val="midCat"/>
        <c:majorUnit val="1000"/>
      </c:valAx>
      <c:valAx>
        <c:axId val="574154064"/>
        <c:scaling>
          <c:orientation val="minMax"/>
          <c:max val="100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b="0" dirty="0">
                    <a:solidFill>
                      <a:schemeClr val="bg1">
                        <a:lumMod val="65000"/>
                      </a:schemeClr>
                    </a:solidFill>
                  </a:rPr>
                  <a:t>M€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74148488"/>
        <c:crosses val="max"/>
        <c:crossBetween val="between"/>
        <c:majorUnit val="250"/>
      </c:valAx>
      <c:catAx>
        <c:axId val="574148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415406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016239772730774"/>
          <c:y val="0.62846530918417576"/>
          <c:w val="0.13114701093269548"/>
          <c:h val="0.115279341634325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0.24917</cdr:x>
      <cdr:y>0.78059</cdr:y>
    </cdr:from>
    <cdr:to>
      <cdr:x>0.32308</cdr:x>
      <cdr:y>0.87119</cdr:y>
    </cdr:to>
    <cdr:sp macro="" textlink="">
      <cdr:nvSpPr>
        <cdr:cNvPr id="2" name="Tekstiruutu 18">
          <a:extLst xmlns:a="http://schemas.openxmlformats.org/drawingml/2006/main">
            <a:ext uri="{FF2B5EF4-FFF2-40B4-BE49-F238E27FC236}">
              <a16:creationId xmlns:a16="http://schemas.microsoft.com/office/drawing/2014/main" id="{84B95E4F-7C0E-4119-89C7-37EF14C80181}"/>
            </a:ext>
          </a:extLst>
        </cdr:cNvPr>
        <cdr:cNvSpPr txBox="1"/>
      </cdr:nvSpPr>
      <cdr:spPr>
        <a:xfrm xmlns:a="http://schemas.openxmlformats.org/drawingml/2006/main">
          <a:off x="2816569" y="3447133"/>
          <a:ext cx="835473" cy="40009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-58 %</a:t>
          </a:r>
        </a:p>
      </cdr:txBody>
    </cdr:sp>
  </cdr:relSizeAnchor>
  <cdr:relSizeAnchor xmlns:cdr="http://schemas.openxmlformats.org/drawingml/2006/chartDrawing">
    <cdr:from>
      <cdr:x>0.43765</cdr:x>
      <cdr:y>0.69439</cdr:y>
    </cdr:from>
    <cdr:to>
      <cdr:x>0.51156</cdr:x>
      <cdr:y>0.78499</cdr:y>
    </cdr:to>
    <cdr:sp macro="" textlink="">
      <cdr:nvSpPr>
        <cdr:cNvPr id="6" name="Tekstiruutu 18">
          <a:extLst xmlns:a="http://schemas.openxmlformats.org/drawingml/2006/main">
            <a:ext uri="{FF2B5EF4-FFF2-40B4-BE49-F238E27FC236}">
              <a16:creationId xmlns:a16="http://schemas.microsoft.com/office/drawing/2014/main" id="{6990629B-903E-1A56-07B8-7094ACDC0E28}"/>
            </a:ext>
          </a:extLst>
        </cdr:cNvPr>
        <cdr:cNvSpPr txBox="1"/>
      </cdr:nvSpPr>
      <cdr:spPr>
        <a:xfrm xmlns:a="http://schemas.openxmlformats.org/drawingml/2006/main">
          <a:off x="4947116" y="3066465"/>
          <a:ext cx="835472" cy="4000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-48 %</a:t>
          </a:r>
        </a:p>
      </cdr:txBody>
    </cdr:sp>
  </cdr:relSizeAnchor>
  <cdr:relSizeAnchor xmlns:cdr="http://schemas.openxmlformats.org/drawingml/2006/chartDrawing">
    <cdr:from>
      <cdr:x>0.64189</cdr:x>
      <cdr:y>0.62343</cdr:y>
    </cdr:from>
    <cdr:to>
      <cdr:x>0.7158</cdr:x>
      <cdr:y>0.71403</cdr:y>
    </cdr:to>
    <cdr:sp macro="" textlink="">
      <cdr:nvSpPr>
        <cdr:cNvPr id="3" name="Tekstiruutu 18">
          <a:extLst xmlns:a="http://schemas.openxmlformats.org/drawingml/2006/main">
            <a:ext uri="{FF2B5EF4-FFF2-40B4-BE49-F238E27FC236}">
              <a16:creationId xmlns:a16="http://schemas.microsoft.com/office/drawing/2014/main" id="{82102846-3666-984E-D532-7D8FAC9D9F4C}"/>
            </a:ext>
          </a:extLst>
        </cdr:cNvPr>
        <cdr:cNvSpPr txBox="1"/>
      </cdr:nvSpPr>
      <cdr:spPr>
        <a:xfrm xmlns:a="http://schemas.openxmlformats.org/drawingml/2006/main">
          <a:off x="7255834" y="2753099"/>
          <a:ext cx="835472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-41 %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0.19815</cdr:x>
      <cdr:y>0.82114</cdr:y>
    </cdr:from>
    <cdr:to>
      <cdr:x>0.27148</cdr:x>
      <cdr:y>0.90584</cdr:y>
    </cdr:to>
    <cdr:sp macro="" textlink="">
      <cdr:nvSpPr>
        <cdr:cNvPr id="3" name="Tekstiruutu 18">
          <a:extLst xmlns:a="http://schemas.openxmlformats.org/drawingml/2006/main">
            <a:ext uri="{FF2B5EF4-FFF2-40B4-BE49-F238E27FC236}">
              <a16:creationId xmlns:a16="http://schemas.microsoft.com/office/drawing/2014/main" id="{CC16DD12-D88B-1D38-82B5-D9D44091FC90}"/>
            </a:ext>
          </a:extLst>
        </cdr:cNvPr>
        <cdr:cNvSpPr txBox="1"/>
      </cdr:nvSpPr>
      <cdr:spPr>
        <a:xfrm xmlns:a="http://schemas.openxmlformats.org/drawingml/2006/main">
          <a:off x="2257706" y="3580511"/>
          <a:ext cx="835530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- 59 %</a:t>
          </a:r>
        </a:p>
      </cdr:txBody>
    </cdr:sp>
  </cdr:relSizeAnchor>
  <cdr:relSizeAnchor xmlns:cdr="http://schemas.openxmlformats.org/drawingml/2006/chartDrawing">
    <cdr:from>
      <cdr:x>0.43642</cdr:x>
      <cdr:y>0.67197</cdr:y>
    </cdr:from>
    <cdr:to>
      <cdr:x>0.50975</cdr:x>
      <cdr:y>0.75667</cdr:y>
    </cdr:to>
    <cdr:sp macro="" textlink="">
      <cdr:nvSpPr>
        <cdr:cNvPr id="4" name="Tekstiruutu 18">
          <a:extLst xmlns:a="http://schemas.openxmlformats.org/drawingml/2006/main">
            <a:ext uri="{FF2B5EF4-FFF2-40B4-BE49-F238E27FC236}">
              <a16:creationId xmlns:a16="http://schemas.microsoft.com/office/drawing/2014/main" id="{7678C3B4-B8D3-6ED3-B792-3B254B2D05B2}"/>
            </a:ext>
          </a:extLst>
        </cdr:cNvPr>
        <cdr:cNvSpPr txBox="1"/>
      </cdr:nvSpPr>
      <cdr:spPr>
        <a:xfrm xmlns:a="http://schemas.openxmlformats.org/drawingml/2006/main">
          <a:off x="4972661" y="2930058"/>
          <a:ext cx="835530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- 51 %</a:t>
          </a:r>
        </a:p>
      </cdr:txBody>
    </cdr:sp>
  </cdr:relSizeAnchor>
  <cdr:relSizeAnchor xmlns:cdr="http://schemas.openxmlformats.org/drawingml/2006/chartDrawing">
    <cdr:from>
      <cdr:x>0.64067</cdr:x>
      <cdr:y>0.5592</cdr:y>
    </cdr:from>
    <cdr:to>
      <cdr:x>0.714</cdr:x>
      <cdr:y>0.6439</cdr:y>
    </cdr:to>
    <cdr:sp macro="" textlink="">
      <cdr:nvSpPr>
        <cdr:cNvPr id="2" name="Tekstiruutu 18">
          <a:extLst xmlns:a="http://schemas.openxmlformats.org/drawingml/2006/main">
            <a:ext uri="{FF2B5EF4-FFF2-40B4-BE49-F238E27FC236}">
              <a16:creationId xmlns:a16="http://schemas.microsoft.com/office/drawing/2014/main" id="{EA54CA8B-FE29-EBA3-81C2-7383E9810556}"/>
            </a:ext>
          </a:extLst>
        </cdr:cNvPr>
        <cdr:cNvSpPr txBox="1"/>
      </cdr:nvSpPr>
      <cdr:spPr>
        <a:xfrm xmlns:a="http://schemas.openxmlformats.org/drawingml/2006/main">
          <a:off x="7299819" y="2438356"/>
          <a:ext cx="835530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- 51 %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 bwMode="auto">
          <a:xfrm>
            <a:off x="3850246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EF43217F-D9E5-40C5-BB54-73BB05629422}" type="datetimeFigureOut">
              <a:rPr lang="fi-FI"/>
              <a:pPr/>
              <a:t>18.10.2023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 bwMode="auto">
          <a:xfrm>
            <a:off x="1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 bwMode="auto">
          <a:xfrm>
            <a:off x="3850246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BFA24B9F-4DF9-4B8C-8A5E-23CCB86A80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7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 bwMode="auto">
          <a:xfrm>
            <a:off x="3850246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830CECC8-6555-4154-AAE0-1EFD38BEC2EA}" type="datetimeFigureOut">
              <a:rPr lang="fi-FI"/>
              <a:pPr/>
              <a:t>18.10.2023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 bwMode="auto">
          <a:xfrm>
            <a:off x="680063" y="4715482"/>
            <a:ext cx="5437550" cy="44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 bwMode="auto">
          <a:xfrm>
            <a:off x="1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 bwMode="auto">
          <a:xfrm>
            <a:off x="3850246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81D8B25B-D295-4406-A767-C103375FE0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3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73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68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26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14326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37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601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26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14326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5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0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6490A5D-94EC-4F2A-91C2-6EFB0ED8D9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060848"/>
            <a:ext cx="5004826" cy="2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6124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>
            <a:lvl1pPr marL="266700" indent="-266700"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9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>
            <a:off x="10791824" y="-1"/>
            <a:ext cx="1400175" cy="61912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30605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0251106" cy="49244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349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60000" y="1332000"/>
            <a:ext cx="5354324" cy="4859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332000"/>
            <a:ext cx="5376597" cy="484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FB73-7702-45A2-ABE5-5B4EC6DFA8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A4E6C54-4724-4205-B4E3-3A8A3970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7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60000" y="360000"/>
            <a:ext cx="5472607" cy="990600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0000" y="1619250"/>
            <a:ext cx="5472607" cy="450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360000"/>
            <a:ext cx="5279231" cy="981075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1620000"/>
            <a:ext cx="5279231" cy="4497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CF39-2EC0-4513-84D2-D6EC9019C3B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42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CF2-C095-4A74-89EB-52E3DF05EB4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2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100" y="404267"/>
            <a:ext cx="4163486" cy="43204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409575"/>
            <a:ext cx="6815667" cy="5716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09576" y="942975"/>
            <a:ext cx="4192060" cy="5183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B141-6829-4BAF-B00F-A30E2244CEC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676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 rot="898217">
            <a:off x="10894876" y="44919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6DFC63-AB82-4154-A247-5E899B8A60A8}"/>
              </a:ext>
            </a:extLst>
          </p:cNvPr>
          <p:cNvSpPr/>
          <p:nvPr userDrawn="1"/>
        </p:nvSpPr>
        <p:spPr>
          <a:xfrm rot="19736592">
            <a:off x="10843168" y="23583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1EE1F5D-BED4-478D-AFA0-E52991522C6D}"/>
              </a:ext>
            </a:extLst>
          </p:cNvPr>
          <p:cNvSpPr/>
          <p:nvPr userDrawn="1"/>
        </p:nvSpPr>
        <p:spPr>
          <a:xfrm rot="1610462">
            <a:off x="10757441" y="339046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18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274319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3850383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2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83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4526658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3485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0250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di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799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Otsikko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098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105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Otsikkod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1731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73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3E21F725-71D2-4C79-B984-CBEE8600E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17"/>
          <a:stretch/>
        </p:blipFill>
        <p:spPr>
          <a:xfrm>
            <a:off x="10790878" y="6259035"/>
            <a:ext cx="1300836" cy="415658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60000" y="360000"/>
            <a:ext cx="1115598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60000" y="1332000"/>
            <a:ext cx="11175031" cy="467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91744" y="6460950"/>
            <a:ext cx="2880784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/>
              <a:t>18.10.2023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7368" y="6460950"/>
            <a:ext cx="2880784" cy="215900"/>
          </a:xfrm>
          <a:prstGeom prst="rect">
            <a:avLst/>
          </a:prstGeom>
        </p:spPr>
        <p:txBody>
          <a:bodyPr vert="horz" wrap="square" lIns="91440" tIns="45720" rIns="7200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Laaja yhteenveto jäsenyrityksille ALUSTAVA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48128" y="6460950"/>
            <a:ext cx="2844800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BF62C19-E65D-4715-AA75-01F5ACB8661D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65" r:id="rId10"/>
    <p:sldLayoutId id="2147483771" r:id="rId11"/>
    <p:sldLayoutId id="2147483764" r:id="rId12"/>
    <p:sldLayoutId id="2147483763" r:id="rId13"/>
    <p:sldLayoutId id="2147483762" r:id="rId14"/>
    <p:sldLayoutId id="2147483761" r:id="rId15"/>
    <p:sldLayoutId id="2147483770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8CC83C"/>
        </a:buClr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9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573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tabLst>
          <a:tab pos="12573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4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4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rautiainen@rakennusteollisuus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25DB1D-4774-45E1-98B4-8BC622DBF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10108033" cy="428619"/>
          </a:xfrm>
        </p:spPr>
        <p:txBody>
          <a:bodyPr/>
          <a:lstStyle/>
          <a:p>
            <a:r>
              <a:rPr lang="fi-FI" dirty="0">
                <a:solidFill>
                  <a:srgbClr val="92D050"/>
                </a:solidFill>
              </a:rPr>
              <a:t>Julkinen yhteenveto</a:t>
            </a:r>
            <a:endParaRPr lang="fi-FI" dirty="0">
              <a:solidFill>
                <a:srgbClr val="CC6600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BEA1F1B-34CE-4BB6-9D49-71F6B6ABE8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18.10.2023</a:t>
            </a:r>
          </a:p>
          <a:p>
            <a:r>
              <a:rPr lang="fi-FI" dirty="0"/>
              <a:t> 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1EBC742A-93D1-F940-A308-D73D676BCF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1664494"/>
            <a:ext cx="9644451" cy="792162"/>
          </a:xfrm>
        </p:spPr>
        <p:txBody>
          <a:bodyPr/>
          <a:lstStyle/>
          <a:p>
            <a:pPr rtl="0" eaLnBrk="1" fontAlgn="base" hangingPunct="1"/>
            <a:r>
              <a:rPr lang="fi-FI" sz="48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Pientaloteollisuus PTT:n suhdannekatsaus</a:t>
            </a:r>
            <a:br>
              <a:rPr lang="fi-FI" sz="48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fi-FI" dirty="0" err="1">
                <a:solidFill>
                  <a:srgbClr val="BADE8A"/>
                </a:solidFill>
                <a:ea typeface="+mn-ea"/>
              </a:rPr>
              <a:t>3</a:t>
            </a:r>
            <a:r>
              <a:rPr lang="fi-FI" sz="4800" kern="1200" baseline="0" dirty="0" err="1">
                <a:solidFill>
                  <a:srgbClr val="BADE8A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Q2023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442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 err="1"/>
              <a:t>3Q2023</a:t>
            </a:r>
            <a:r>
              <a:rPr lang="fi-FI" sz="4400" dirty="0"/>
              <a:t> pähkinänkuoressa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19200"/>
            <a:ext cx="10106024" cy="52278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2800" i="1" dirty="0">
                <a:solidFill>
                  <a:schemeClr val="accent1"/>
                </a:solidFill>
              </a:rPr>
              <a:t>Omakoti- ja paritalot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Uudet kaupat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tekivät </a:t>
            </a:r>
            <a:r>
              <a:rPr lang="fi-FI" sz="1600" dirty="0" err="1"/>
              <a:t>Q3:lla</a:t>
            </a:r>
            <a:r>
              <a:rPr lang="fi-FI" sz="1600" dirty="0"/>
              <a:t> 363 uutta omakoti- ja paritalon kauppaa (</a:t>
            </a:r>
            <a:r>
              <a:rPr lang="fi-FI" sz="1600" dirty="0">
                <a:solidFill>
                  <a:srgbClr val="0070C0"/>
                </a:solidFill>
              </a:rPr>
              <a:t>-6 %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Uusien kauppojen yhteenlaskettu arvo oli 55,1 M€ (</a:t>
            </a:r>
            <a:r>
              <a:rPr lang="fi-FI" sz="1600" dirty="0">
                <a:solidFill>
                  <a:srgbClr val="0070C0"/>
                </a:solidFill>
              </a:rPr>
              <a:t>-9 %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Uusien kauppojen keskimääräinen arvo oli 152 000 €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Toimitukset asiakkaille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toimittivat </a:t>
            </a:r>
            <a:r>
              <a:rPr lang="fi-FI" sz="1600" dirty="0" err="1"/>
              <a:t>Q3:lla</a:t>
            </a:r>
            <a:r>
              <a:rPr lang="fi-FI" sz="1600" dirty="0"/>
              <a:t> asiakkaille 389 omakoti- ja paritaloasuntoa (</a:t>
            </a:r>
            <a:r>
              <a:rPr lang="fi-FI" sz="1600" dirty="0">
                <a:solidFill>
                  <a:srgbClr val="0070C0"/>
                </a:solidFill>
              </a:rPr>
              <a:t>-53 %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Toimitusten yhteenlaskettu arvo oli 54,8 M€ (</a:t>
            </a:r>
            <a:r>
              <a:rPr lang="fi-FI" sz="1600" dirty="0">
                <a:solidFill>
                  <a:srgbClr val="0070C0"/>
                </a:solidFill>
              </a:rPr>
              <a:t>-56 %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Toimitusten keskimääräinen arvo oli 141 000 €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Tilauskanta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Tilauskannassa oli </a:t>
            </a:r>
            <a:r>
              <a:rPr lang="fi-FI" sz="1600" dirty="0" err="1"/>
              <a:t>Q3:n</a:t>
            </a:r>
            <a:r>
              <a:rPr lang="fi-FI" sz="1600" dirty="0"/>
              <a:t> lopussa 1 018 omakoti- ja paritaloasuntoa 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Omakoti- ja paritalojen tilauskanta pieneni </a:t>
            </a:r>
            <a:r>
              <a:rPr lang="fi-FI" sz="1600" dirty="0">
                <a:solidFill>
                  <a:srgbClr val="0070C0"/>
                </a:solidFill>
              </a:rPr>
              <a:t>19 % </a:t>
            </a:r>
            <a:r>
              <a:rPr lang="fi-FI" sz="1600" dirty="0"/>
              <a:t>Q3:n aikana, ja oli </a:t>
            </a:r>
            <a:r>
              <a:rPr lang="fi-FI" sz="1600" dirty="0">
                <a:solidFill>
                  <a:srgbClr val="0070C0"/>
                </a:solidFill>
              </a:rPr>
              <a:t>43 %</a:t>
            </a:r>
            <a:r>
              <a:rPr lang="fi-FI" sz="1600" dirty="0"/>
              <a:t> pienempi kuin vuotta aiemmin.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Näkymät vuodenvaihteessa</a:t>
            </a:r>
          </a:p>
          <a:p>
            <a:r>
              <a:rPr lang="fi-FI" sz="1600" dirty="0"/>
              <a:t>Toimialan suhdanneodotusten 3 kk:n saldoluku oli 0 ja 6 kk:n saldoluku 5</a:t>
            </a:r>
          </a:p>
          <a:p>
            <a:pPr marL="361950" lvl="1" indent="0">
              <a:spcBef>
                <a:spcPts val="480"/>
              </a:spcBef>
              <a:buNone/>
            </a:pPr>
            <a:endParaRPr lang="fi-FI" sz="16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FACAB5D-68DA-4587-93F0-72DC0FC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18.10.2023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74DE05-135D-475B-9058-DD0F98C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B982A4-0843-0657-B616-93CF7CC8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ALUSTAVA</a:t>
            </a:r>
            <a:endParaRPr lang="fi-FI" dirty="0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2945EF3F-6A4D-832C-2213-224BAC314D08}"/>
              </a:ext>
            </a:extLst>
          </p:cNvPr>
          <p:cNvGrpSpPr/>
          <p:nvPr/>
        </p:nvGrpSpPr>
        <p:grpSpPr>
          <a:xfrm>
            <a:off x="8545668" y="980027"/>
            <a:ext cx="888408" cy="878061"/>
            <a:chOff x="8545668" y="980027"/>
            <a:chExt cx="888408" cy="878061"/>
          </a:xfrm>
        </p:grpSpPr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822C7C8B-9A8F-D69F-4086-944D0908B738}"/>
                </a:ext>
              </a:extLst>
            </p:cNvPr>
            <p:cNvGrpSpPr/>
            <p:nvPr/>
          </p:nvGrpSpPr>
          <p:grpSpPr>
            <a:xfrm>
              <a:off x="8545668" y="980027"/>
              <a:ext cx="888408" cy="877150"/>
              <a:chOff x="8545668" y="980027"/>
              <a:chExt cx="888408" cy="877150"/>
            </a:xfrm>
          </p:grpSpPr>
          <p:sp>
            <p:nvSpPr>
              <p:cNvPr id="14" name="Tekstiruutu 13">
                <a:extLst>
                  <a:ext uri="{FF2B5EF4-FFF2-40B4-BE49-F238E27FC236}">
                    <a16:creationId xmlns:a16="http://schemas.microsoft.com/office/drawing/2014/main" id="{E7EA7A5C-3D1E-6650-9014-3649AE6017B9}"/>
                  </a:ext>
                </a:extLst>
              </p:cNvPr>
              <p:cNvSpPr txBox="1"/>
              <p:nvPr/>
            </p:nvSpPr>
            <p:spPr>
              <a:xfrm>
                <a:off x="8545668" y="1422415"/>
                <a:ext cx="4807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dirty="0">
                    <a:latin typeface="+mn-lt"/>
                  </a:rPr>
                  <a:t>Q2</a:t>
                </a:r>
              </a:p>
            </p:txBody>
          </p:sp>
          <p:sp>
            <p:nvSpPr>
              <p:cNvPr id="10" name="Osittainen ympyrä 9">
                <a:extLst>
                  <a:ext uri="{FF2B5EF4-FFF2-40B4-BE49-F238E27FC236}">
                    <a16:creationId xmlns:a16="http://schemas.microsoft.com/office/drawing/2014/main" id="{B9EEAB53-A202-28EE-2B97-EEADAC008D64}"/>
                  </a:ext>
                </a:extLst>
              </p:cNvPr>
              <p:cNvSpPr/>
              <p:nvPr/>
            </p:nvSpPr>
            <p:spPr>
              <a:xfrm rot="10800000">
                <a:off x="8605602" y="1014244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sittainen ympyrä 10">
                <a:extLst>
                  <a:ext uri="{FF2B5EF4-FFF2-40B4-BE49-F238E27FC236}">
                    <a16:creationId xmlns:a16="http://schemas.microsoft.com/office/drawing/2014/main" id="{7DEED468-B5D1-6BC2-AB80-8EF8A18F1A09}"/>
                  </a:ext>
                </a:extLst>
              </p:cNvPr>
              <p:cNvSpPr/>
              <p:nvPr/>
            </p:nvSpPr>
            <p:spPr>
              <a:xfrm rot="5400000">
                <a:off x="8598372" y="972798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sittainen ympyrä 12">
                <a:extLst>
                  <a:ext uri="{FF2B5EF4-FFF2-40B4-BE49-F238E27FC236}">
                    <a16:creationId xmlns:a16="http://schemas.microsoft.com/office/drawing/2014/main" id="{A93EDD32-B4A1-DBE1-0503-BDDB4A09D734}"/>
                  </a:ext>
                </a:extLst>
              </p:cNvPr>
              <p:cNvSpPr/>
              <p:nvPr/>
            </p:nvSpPr>
            <p:spPr>
              <a:xfrm>
                <a:off x="8545668" y="980027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Osittainen ympyrä 8">
              <a:extLst>
                <a:ext uri="{FF2B5EF4-FFF2-40B4-BE49-F238E27FC236}">
                  <a16:creationId xmlns:a16="http://schemas.microsoft.com/office/drawing/2014/main" id="{9D462DD0-B174-C656-2441-CB3B2AA7B1BA}"/>
                </a:ext>
              </a:extLst>
            </p:cNvPr>
            <p:cNvSpPr/>
            <p:nvPr/>
          </p:nvSpPr>
          <p:spPr>
            <a:xfrm rot="16200000">
              <a:off x="8555284" y="1022384"/>
              <a:ext cx="828474" cy="842933"/>
            </a:xfrm>
            <a:prstGeom prst="pie">
              <a:avLst>
                <a:gd name="adj1" fmla="val 10799996"/>
                <a:gd name="adj2" fmla="val 16200000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</p:grp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55E09B2-2F08-BC8C-19D1-66CFA46C4007}"/>
              </a:ext>
            </a:extLst>
          </p:cNvPr>
          <p:cNvSpPr txBox="1"/>
          <p:nvPr/>
        </p:nvSpPr>
        <p:spPr>
          <a:xfrm>
            <a:off x="8554091" y="1422415"/>
            <a:ext cx="4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latin typeface="+mn-lt"/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99868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7368" y="331425"/>
            <a:ext cx="10306050" cy="792088"/>
          </a:xfrm>
        </p:spPr>
        <p:txBody>
          <a:bodyPr/>
          <a:lstStyle/>
          <a:p>
            <a:r>
              <a:rPr lang="fi-FI" sz="3600" dirty="0"/>
              <a:t>Suhdanneodotukset </a:t>
            </a:r>
            <a:r>
              <a:rPr lang="fi-FI" sz="3600" dirty="0" err="1"/>
              <a:t>3Q2023:n</a:t>
            </a:r>
            <a:r>
              <a:rPr lang="fi-FI" sz="3600" dirty="0"/>
              <a:t> jälkeen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916455"/>
              </p:ext>
            </p:extLst>
          </p:nvPr>
        </p:nvGraphicFramePr>
        <p:xfrm>
          <a:off x="577453" y="1661851"/>
          <a:ext cx="9515475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C6C460-DF8A-499F-9755-C375A28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18.10.2023</a:t>
            </a:r>
            <a:endParaRPr lang="fi-FI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-11587" y="3610561"/>
            <a:ext cx="9915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fi-FI" sz="1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Saldoluku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FD16386-78A5-4B70-BCCA-9F4E20052774}"/>
              </a:ext>
            </a:extLst>
          </p:cNvPr>
          <p:cNvSpPr txBox="1"/>
          <p:nvPr/>
        </p:nvSpPr>
        <p:spPr>
          <a:xfrm>
            <a:off x="517236" y="1007098"/>
            <a:ext cx="989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PTT:n jäsenyritykset ennakoivat markkinatilanteen pysyvät lähes ennallaan lähikuukaudet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1F93E6F-814C-4E5C-9714-926769AD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082074-DFA3-14D3-19A5-9F957366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ALUSTAVA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63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999" y="288493"/>
            <a:ext cx="11441475" cy="792088"/>
          </a:xfrm>
        </p:spPr>
        <p:txBody>
          <a:bodyPr/>
          <a:lstStyle/>
          <a:p>
            <a:r>
              <a:rPr lang="fi-FI" sz="4000" u="sng" dirty="0"/>
              <a:t>Omakoti- ja paritalojen </a:t>
            </a:r>
            <a:r>
              <a:rPr lang="fi-FI" sz="4000" dirty="0"/>
              <a:t>kumulatiivinen myynti (kpl)</a:t>
            </a:r>
            <a:br>
              <a:rPr lang="fi-FI" sz="4000" dirty="0"/>
            </a:br>
            <a:endParaRPr lang="fi-FI" sz="40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267270"/>
              </p:ext>
            </p:extLst>
          </p:nvPr>
        </p:nvGraphicFramePr>
        <p:xfrm>
          <a:off x="462061" y="1344169"/>
          <a:ext cx="11303918" cy="506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18.10.2023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004C55-ED7F-4FC2-8848-56EEFB8C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E9F17-983F-F9E7-98FE-6CFEC950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ALUSTAVA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73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94106" cy="792088"/>
          </a:xfrm>
        </p:spPr>
        <p:txBody>
          <a:bodyPr/>
          <a:lstStyle/>
          <a:p>
            <a:r>
              <a:rPr lang="fi-FI" sz="3800" u="sng" dirty="0"/>
              <a:t>Omakoti- ja paritalojen </a:t>
            </a:r>
            <a:r>
              <a:rPr lang="fi-FI" sz="3800" dirty="0"/>
              <a:t>toimitukset kumulatiivisesti (kpl)</a:t>
            </a:r>
            <a:br>
              <a:rPr lang="fi-FI" sz="3800" dirty="0"/>
            </a:br>
            <a:endParaRPr lang="fi-FI" sz="38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253860"/>
              </p:ext>
            </p:extLst>
          </p:nvPr>
        </p:nvGraphicFramePr>
        <p:xfrm>
          <a:off x="407368" y="1994353"/>
          <a:ext cx="11394107" cy="436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18.10.2023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0054DD3F-7085-4EAB-8EA2-F527F9F70297}"/>
              </a:ext>
            </a:extLst>
          </p:cNvPr>
          <p:cNvSpPr txBox="1"/>
          <p:nvPr/>
        </p:nvSpPr>
        <p:spPr>
          <a:xfrm>
            <a:off x="5679001" y="1224969"/>
            <a:ext cx="572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n-lt"/>
              </a:rPr>
              <a:t>Kuluttajarakentaminen, B2C ja B2B yhteensä. </a:t>
            </a:r>
          </a:p>
          <a:p>
            <a:r>
              <a:rPr lang="fi-FI" sz="1600" dirty="0" err="1">
                <a:latin typeface="+mn-lt"/>
              </a:rPr>
              <a:t>Q3:n</a:t>
            </a:r>
            <a:r>
              <a:rPr lang="fi-FI" sz="1600" dirty="0">
                <a:latin typeface="+mn-lt"/>
              </a:rPr>
              <a:t> talotoimituksista 97 % oli omakoti- tai paritaloja 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5A23DE-EDBD-41DD-B881-4DBF7705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0113BCCE-07BD-120F-E57D-25087E5B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ALUSTAVA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397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u="sng" dirty="0"/>
              <a:t>Omakoti- ja paritalojen </a:t>
            </a:r>
            <a:r>
              <a:rPr lang="fi-FI" sz="4400" dirty="0"/>
              <a:t>tilauskanta</a:t>
            </a:r>
            <a:br>
              <a:rPr lang="fi-FI" sz="4000" dirty="0"/>
            </a:br>
            <a:endParaRPr lang="fi-FI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102318"/>
              </p:ext>
            </p:extLst>
          </p:nvPr>
        </p:nvGraphicFramePr>
        <p:xfrm>
          <a:off x="256778" y="1586457"/>
          <a:ext cx="11690804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DCFF5E-1ABA-45A6-841A-EA6339D8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18.10.2023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D6B24D5D-8DBC-47E1-B1C5-9DF6F34ECA4B}"/>
              </a:ext>
            </a:extLst>
          </p:cNvPr>
          <p:cNvSpPr txBox="1"/>
          <p:nvPr/>
        </p:nvSpPr>
        <p:spPr>
          <a:xfrm>
            <a:off x="6102180" y="1217798"/>
            <a:ext cx="57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n-lt"/>
              </a:rPr>
              <a:t>Kuluttajarakentaminen, B2C ja B2B yhteensä. </a:t>
            </a:r>
          </a:p>
          <a:p>
            <a:r>
              <a:rPr lang="fi-FI" sz="1600" dirty="0">
                <a:latin typeface="+mn-lt"/>
              </a:rPr>
              <a:t>Omakoti- ja paritalot kattavat 78 % tilauskannan arvosta.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6C2AF6F-9DC5-4DE7-8950-0FC6723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7B76983B-D713-4A88-AB2B-1D3E7778B0DE}"/>
              </a:ext>
            </a:extLst>
          </p:cNvPr>
          <p:cNvSpPr txBox="1"/>
          <p:nvPr/>
        </p:nvSpPr>
        <p:spPr>
          <a:xfrm>
            <a:off x="9949070" y="2460984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accent5"/>
                </a:solidFill>
                <a:latin typeface="+mn-lt"/>
              </a:rPr>
              <a:t>Huom</a:t>
            </a:r>
            <a:r>
              <a:rPr lang="fi-FI" sz="1600" dirty="0">
                <a:solidFill>
                  <a:schemeClr val="accent5"/>
                </a:solidFill>
                <a:latin typeface="+mn-lt"/>
              </a:rPr>
              <a:t>! Muutos-% verrattuna edelliseen neljännekseen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29BE8-AC64-494C-5175-3FE42E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 ALUSTAVA</a:t>
            </a:r>
            <a:endParaRPr lang="fi-FI" dirty="0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A0F2F562-8AAA-759A-1151-09F03BBA5349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7" name="Ryhmä 6">
              <a:extLst>
                <a:ext uri="{FF2B5EF4-FFF2-40B4-BE49-F238E27FC236}">
                  <a16:creationId xmlns:a16="http://schemas.microsoft.com/office/drawing/2014/main" id="{D6DE0194-83D1-C9AE-BE15-7BE0971C03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487137E6-7CB0-3558-B352-9FDD480FC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Kuva 15" descr="Talo tasaisella täytöllä">
                <a:extLst>
                  <a:ext uri="{FF2B5EF4-FFF2-40B4-BE49-F238E27FC236}">
                    <a16:creationId xmlns:a16="http://schemas.microsoft.com/office/drawing/2014/main" id="{CFDC1435-CD21-5FD2-99F3-7D6FB84471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F97BCD3A-48C2-9B40-DAD3-55122842EB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90ABF9A6-B9F8-6AC1-F19A-F95B0EC95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95328C41-359E-93A2-909A-F89CDC588D7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3" name="Kuva 12" descr="Rakennus työntekijä mies tasaisella täytöllä">
                <a:extLst>
                  <a:ext uri="{FF2B5EF4-FFF2-40B4-BE49-F238E27FC236}">
                    <a16:creationId xmlns:a16="http://schemas.microsoft.com/office/drawing/2014/main" id="{C1B7D7AC-36F3-E5B6-376E-4E956C6DD1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4" name="Kuva 13" descr="Talo tasaisella täytöllä">
                <a:extLst>
                  <a:ext uri="{FF2B5EF4-FFF2-40B4-BE49-F238E27FC236}">
                    <a16:creationId xmlns:a16="http://schemas.microsoft.com/office/drawing/2014/main" id="{7BF4BA93-3B81-9263-8070-79A7056A7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155D8B2C-64AB-568B-6703-5C8120050F5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1" name="Kuva 10" descr="Perhe ja tyttö tasaisella täytöllä">
                <a:extLst>
                  <a:ext uri="{FF2B5EF4-FFF2-40B4-BE49-F238E27FC236}">
                    <a16:creationId xmlns:a16="http://schemas.microsoft.com/office/drawing/2014/main" id="{D0ED30A3-770D-4506-F48D-989887529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2" name="Kuva 11" descr="Talo tasaisella täytöllä">
                <a:extLst>
                  <a:ext uri="{FF2B5EF4-FFF2-40B4-BE49-F238E27FC236}">
                    <a16:creationId xmlns:a16="http://schemas.microsoft.com/office/drawing/2014/main" id="{33F4259A-3BEC-634D-C520-1A809F68E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  <p:sp>
        <p:nvSpPr>
          <p:cNvPr id="21" name="Tekstiruutu 20">
            <a:extLst>
              <a:ext uri="{FF2B5EF4-FFF2-40B4-BE49-F238E27FC236}">
                <a16:creationId xmlns:a16="http://schemas.microsoft.com/office/drawing/2014/main" id="{3B26E8CC-9702-995E-F0EF-294AA6509710}"/>
              </a:ext>
            </a:extLst>
          </p:cNvPr>
          <p:cNvSpPr txBox="1"/>
          <p:nvPr/>
        </p:nvSpPr>
        <p:spPr>
          <a:xfrm>
            <a:off x="9469813" y="5116752"/>
            <a:ext cx="108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8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fi-FI" dirty="0"/>
              <a:t>-18 %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815C0B4-C658-CD45-6252-9B589305177B}"/>
              </a:ext>
            </a:extLst>
          </p:cNvPr>
          <p:cNvSpPr txBox="1"/>
          <p:nvPr/>
        </p:nvSpPr>
        <p:spPr>
          <a:xfrm>
            <a:off x="9469813" y="4460754"/>
            <a:ext cx="11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8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fi-FI" dirty="0"/>
              <a:t>-19 %</a:t>
            </a:r>
          </a:p>
        </p:txBody>
      </p:sp>
    </p:spTree>
    <p:extLst>
      <p:ext uri="{BB962C8B-B14F-4D97-AF65-F5344CB8AC3E}">
        <p14:creationId xmlns:p14="http://schemas.microsoft.com/office/powerpoint/2010/main" val="354729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F9892138-641D-49D9-B981-44D6F2E20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531" y="2556507"/>
            <a:ext cx="9265029" cy="1744985"/>
          </a:xfrm>
        </p:spPr>
        <p:txBody>
          <a:bodyPr/>
          <a:lstStyle/>
          <a:p>
            <a:br>
              <a:rPr lang="fi-FI" sz="3200" dirty="0"/>
            </a:br>
            <a:r>
              <a:rPr lang="fi-FI" sz="2400" b="0" dirty="0">
                <a:solidFill>
                  <a:schemeClr val="tx2"/>
                </a:solidFill>
              </a:rPr>
              <a:t>Pientaloteollisuus PTT ry</a:t>
            </a:r>
          </a:p>
          <a:p>
            <a:r>
              <a:rPr lang="fi-FI" sz="2400" b="0" dirty="0">
                <a:solidFill>
                  <a:schemeClr val="tx2"/>
                </a:solidFill>
              </a:rPr>
              <a:t>Kimmo Rautiainen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4A827E-39EE-432D-ACAE-6E7ACA83C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b="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kimmo.rautiainen@rt.fi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98FC827-0B75-4FBA-A57F-5B3E41414A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0" dirty="0"/>
              <a:t>p. 0400 381 444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D7D5C71-12C4-B233-B433-BD5C5C8F8D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2461389"/>
            <a:ext cx="3181733" cy="792162"/>
          </a:xfrm>
        </p:spPr>
        <p:txBody>
          <a:bodyPr/>
          <a:lstStyle/>
          <a:p>
            <a:r>
              <a:rPr lang="fi-FI" sz="32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Lisätietoja: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525654"/>
      </p:ext>
    </p:extLst>
  </p:cSld>
  <p:clrMapOvr>
    <a:masterClrMapping/>
  </p:clrMapOvr>
</p:sld>
</file>

<file path=ppt/theme/theme1.xml><?xml version="1.0" encoding="utf-8"?>
<a:theme xmlns:a="http://schemas.openxmlformats.org/drawingml/2006/main" name="PTT_powerpointpohja_calibri">
  <a:themeElements>
    <a:clrScheme name="PTT uusi">
      <a:dk1>
        <a:srgbClr val="000000"/>
      </a:dk1>
      <a:lt1>
        <a:srgbClr val="FFFFFF"/>
      </a:lt1>
      <a:dk2>
        <a:srgbClr val="8CC83C"/>
      </a:dk2>
      <a:lt2>
        <a:srgbClr val="777777"/>
      </a:lt2>
      <a:accent1>
        <a:srgbClr val="8CC83C"/>
      </a:accent1>
      <a:accent2>
        <a:srgbClr val="EC6135"/>
      </a:accent2>
      <a:accent3>
        <a:srgbClr val="F0BA33"/>
      </a:accent3>
      <a:accent4>
        <a:srgbClr val="38B7B5"/>
      </a:accent4>
      <a:accent5>
        <a:srgbClr val="1D82C4"/>
      </a:accent5>
      <a:accent6>
        <a:srgbClr val="6955A0"/>
      </a:accent6>
      <a:hlink>
        <a:srgbClr val="004ACB"/>
      </a:hlink>
      <a:folHlink>
        <a:srgbClr val="004ACB"/>
      </a:folHlink>
    </a:clrScheme>
    <a:fontScheme name="PT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FA7EB2E5-62A1-4588-89E4-480D16AAE48B}" vid="{1CFA66FC-9624-4C3D-895E-4CDA67AEAC6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512218-310a-4763-af54-26d27431d60a">
      <Terms xmlns="http://schemas.microsoft.com/office/infopath/2007/PartnerControls"/>
    </lcf76f155ced4ddcb4097134ff3c332f>
    <TaxCatchAll xmlns="ec1ba8db-a862-4396-a8af-2ebc9411c52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9DC93027BA44E873F1BF819963FF7" ma:contentTypeVersion="17" ma:contentTypeDescription="Create a new document." ma:contentTypeScope="" ma:versionID="484363d1b2c24afbf14bb11955e4cbd8">
  <xsd:schema xmlns:xsd="http://www.w3.org/2001/XMLSchema" xmlns:xs="http://www.w3.org/2001/XMLSchema" xmlns:p="http://schemas.microsoft.com/office/2006/metadata/properties" xmlns:ns2="5f512218-310a-4763-af54-26d27431d60a" xmlns:ns3="ec1ba8db-a862-4396-a8af-2ebc9411c522" targetNamespace="http://schemas.microsoft.com/office/2006/metadata/properties" ma:root="true" ma:fieldsID="23eaaef4315b9e2f54ab06e2f6479b85" ns2:_="" ns3:_="">
    <xsd:import namespace="5f512218-310a-4763-af54-26d27431d60a"/>
    <xsd:import namespace="ec1ba8db-a862-4396-a8af-2ebc9411c5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12218-310a-4763-af54-26d27431d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a8db-a862-4396-a8af-2ebc9411c52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cadeb9a-3919-45c9-9db1-a6c0e16b7d49}" ma:internalName="TaxCatchAll" ma:showField="CatchAllData" ma:web="ec1ba8db-a862-4396-a8af-2ebc9411c5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50976-63C1-4394-ABC7-4F2004D869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200C30-2454-4610-9093-47242649E5EB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ec1ba8db-a862-4396-a8af-2ebc9411c522"/>
    <ds:schemaRef ds:uri="http://purl.org/dc/elements/1.1/"/>
    <ds:schemaRef ds:uri="5f512218-310a-4763-af54-26d27431d60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F2AB47-8D79-4DAD-83D2-2226FCC76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12218-310a-4763-af54-26d27431d60a"/>
    <ds:schemaRef ds:uri="ec1ba8db-a862-4396-a8af-2ebc9411c5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PTT_powerpointpohja_laaja</Template>
  <TotalTime>5338</TotalTime>
  <Words>323</Words>
  <Application>Microsoft Office PowerPoint</Application>
  <PresentationFormat>Laajakuva</PresentationFormat>
  <Paragraphs>77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ReykjavikOne OT AGauge</vt:lpstr>
      <vt:lpstr>PTT_powerpointpohja_calibri</vt:lpstr>
      <vt:lpstr>Pientaloteollisuus PTT:n suhdannekatsaus 3Q2023</vt:lpstr>
      <vt:lpstr>3Q2023 pähkinänkuoressa </vt:lpstr>
      <vt:lpstr>Suhdanneodotukset 3Q2023:n jälkeen</vt:lpstr>
      <vt:lpstr>Omakoti- ja paritalojen kumulatiivinen myynti (kpl) </vt:lpstr>
      <vt:lpstr>Omakoti- ja paritalojen toimitukset kumulatiivisesti (kpl) </vt:lpstr>
      <vt:lpstr>Omakoti- ja paritalojen tilauskanta </vt:lpstr>
      <vt:lpstr>Lisätietoja:</vt:lpstr>
    </vt:vector>
  </TitlesOfParts>
  <Company>EK liittoyhteiso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Tuomola Jenni</dc:creator>
  <cp:lastModifiedBy>Rautiainen Kimmo</cp:lastModifiedBy>
  <cp:revision>24</cp:revision>
  <cp:lastPrinted>2023-10-09T11:52:46Z</cp:lastPrinted>
  <dcterms:created xsi:type="dcterms:W3CDTF">2021-03-25T08:47:47Z</dcterms:created>
  <dcterms:modified xsi:type="dcterms:W3CDTF">2023-10-18T09:35:35Z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0x0101003E39DC93027BA44E873F1BF819963FF7</vt:lpwstr>
  </property>
  <property fmtid="{D5CDD505-2E9C-101B-9397-08002B2CF9AE}" pid="3" name="MediaServiceImageTags">
    <vt:lpwstr/>
  </property>
</Properties>
</file>