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2" r:id="rId4"/>
  </p:sldMasterIdLst>
  <p:notesMasterIdLst>
    <p:notesMasterId r:id="rId13"/>
  </p:notesMasterIdLst>
  <p:handoutMasterIdLst>
    <p:handoutMasterId r:id="rId14"/>
  </p:handoutMasterIdLst>
  <p:sldIdLst>
    <p:sldId id="376" r:id="rId5"/>
    <p:sldId id="434" r:id="rId6"/>
    <p:sldId id="420" r:id="rId7"/>
    <p:sldId id="306" r:id="rId8"/>
    <p:sldId id="430" r:id="rId9"/>
    <p:sldId id="401" r:id="rId10"/>
    <p:sldId id="413" r:id="rId11"/>
    <p:sldId id="379" r:id="rId12"/>
  </p:sldIdLst>
  <p:sldSz cx="12192000" cy="6858000"/>
  <p:notesSz cx="6797675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21" userDrawn="1">
          <p15:clr>
            <a:srgbClr val="A4A3A4"/>
          </p15:clr>
        </p15:guide>
        <p15:guide id="2" pos="67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C83C"/>
    <a:srgbClr val="CC6600"/>
    <a:srgbClr val="0099FF"/>
    <a:srgbClr val="FF0000"/>
    <a:srgbClr val="777777"/>
    <a:srgbClr val="CCFF99"/>
    <a:srgbClr val="99CCFF"/>
    <a:srgbClr val="FFFF99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5" autoAdjust="0"/>
    <p:restoredTop sz="94724" autoAdjust="0"/>
  </p:normalViewPr>
  <p:slideViewPr>
    <p:cSldViewPr snapToGrid="0" showGuides="1">
      <p:cViewPr varScale="1">
        <p:scale>
          <a:sx n="70" d="100"/>
          <a:sy n="70" d="100"/>
        </p:scale>
        <p:origin x="648" y="60"/>
      </p:cViewPr>
      <p:guideLst>
        <p:guide orient="horz" pos="1321"/>
        <p:guide pos="6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3114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iainen Kimmo" userId="5a6dcf8d-7704-4427-926b-ccefa0f1cfcb" providerId="ADAL" clId="{ECC7ECF7-7C92-4CD5-84FF-0A97F875982D}"/>
    <pc:docChg chg="modSld">
      <pc:chgData name="Rautiainen Kimmo" userId="5a6dcf8d-7704-4427-926b-ccefa0f1cfcb" providerId="ADAL" clId="{ECC7ECF7-7C92-4CD5-84FF-0A97F875982D}" dt="2024-02-06T07:59:02.949" v="12" actId="1036"/>
      <pc:docMkLst>
        <pc:docMk/>
      </pc:docMkLst>
      <pc:sldChg chg="modSp mod">
        <pc:chgData name="Rautiainen Kimmo" userId="5a6dcf8d-7704-4427-926b-ccefa0f1cfcb" providerId="ADAL" clId="{ECC7ECF7-7C92-4CD5-84FF-0A97F875982D}" dt="2024-01-25T13:44:09.362" v="4" actId="20577"/>
        <pc:sldMkLst>
          <pc:docMk/>
          <pc:sldMk cId="1394429942" sldId="376"/>
        </pc:sldMkLst>
        <pc:spChg chg="mod">
          <ac:chgData name="Rautiainen Kimmo" userId="5a6dcf8d-7704-4427-926b-ccefa0f1cfcb" providerId="ADAL" clId="{ECC7ECF7-7C92-4CD5-84FF-0A97F875982D}" dt="2024-01-25T13:44:09.362" v="4" actId="20577"/>
          <ac:spMkLst>
            <pc:docMk/>
            <pc:sldMk cId="1394429942" sldId="376"/>
            <ac:spMk id="3" creationId="{A025DB1D-4774-45E1-98B4-8BC622DBF116}"/>
          </ac:spMkLst>
        </pc:spChg>
        <pc:spChg chg="mod">
          <ac:chgData name="Rautiainen Kimmo" userId="5a6dcf8d-7704-4427-926b-ccefa0f1cfcb" providerId="ADAL" clId="{ECC7ECF7-7C92-4CD5-84FF-0A97F875982D}" dt="2024-01-25T13:44:04.681" v="3" actId="20577"/>
          <ac:spMkLst>
            <pc:docMk/>
            <pc:sldMk cId="1394429942" sldId="376"/>
            <ac:spMk id="5" creationId="{FBEA1F1B-34CE-4BB6-9D49-71F6B6ABE8B2}"/>
          </ac:spMkLst>
        </pc:spChg>
      </pc:sldChg>
      <pc:sldChg chg="mod">
        <pc:chgData name="Rautiainen Kimmo" userId="5a6dcf8d-7704-4427-926b-ccefa0f1cfcb" providerId="ADAL" clId="{ECC7ECF7-7C92-4CD5-84FF-0A97F875982D}" dt="2024-02-06T07:52:29.460" v="8" actId="27918"/>
        <pc:sldMkLst>
          <pc:docMk/>
          <pc:sldMk cId="3683970087" sldId="401"/>
        </pc:sldMkLst>
      </pc:sldChg>
      <pc:sldChg chg="modSp mod">
        <pc:chgData name="Rautiainen Kimmo" userId="5a6dcf8d-7704-4427-926b-ccefa0f1cfcb" providerId="ADAL" clId="{ECC7ECF7-7C92-4CD5-84FF-0A97F875982D}" dt="2024-02-06T07:59:02.949" v="12" actId="1036"/>
        <pc:sldMkLst>
          <pc:docMk/>
          <pc:sldMk cId="2470739999" sldId="430"/>
        </pc:sldMkLst>
        <pc:graphicFrameChg chg="mod">
          <ac:chgData name="Rautiainen Kimmo" userId="5a6dcf8d-7704-4427-926b-ccefa0f1cfcb" providerId="ADAL" clId="{ECC7ECF7-7C92-4CD5-84FF-0A97F875982D}" dt="2024-02-06T07:59:02.949" v="12" actId="1036"/>
          <ac:graphicFrameMkLst>
            <pc:docMk/>
            <pc:sldMk cId="2470739999" sldId="430"/>
            <ac:graphicFrameMk id="6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896500206429311E-2"/>
          <c:y val="2.9186431664566546E-2"/>
          <c:w val="0.91116431565265787"/>
          <c:h val="0.76565984202096959"/>
        </c:manualLayout>
      </c:layout>
      <c:lineChart>
        <c:grouping val="standard"/>
        <c:varyColors val="0"/>
        <c:ser>
          <c:idx val="1"/>
          <c:order val="0"/>
          <c:tx>
            <c:strRef>
              <c:f>Taul1!$C$1</c:f>
              <c:strCache>
                <c:ptCount val="1"/>
                <c:pt idx="0">
                  <c:v>3 kuukautta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none"/>
          </c:marker>
          <c:dLbls>
            <c:dLbl>
              <c:idx val="4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FA-4C03-848C-471C06A09C7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Taul1!$A$2:$B$45</c:f>
              <c:multiLvlStrCache>
                <c:ptCount val="44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  <c:pt idx="22">
                    <c:v>III</c:v>
                  </c:pt>
                  <c:pt idx="23">
                    <c:v>IV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I</c:v>
                  </c:pt>
                  <c:pt idx="29">
                    <c:v>II</c:v>
                  </c:pt>
                  <c:pt idx="30">
                    <c:v>III</c:v>
                  </c:pt>
                  <c:pt idx="31">
                    <c:v>IV</c:v>
                  </c:pt>
                  <c:pt idx="32">
                    <c:v>I</c:v>
                  </c:pt>
                  <c:pt idx="33">
                    <c:v>II</c:v>
                  </c:pt>
                  <c:pt idx="34">
                    <c:v>III</c:v>
                  </c:pt>
                  <c:pt idx="35">
                    <c:v>IV</c:v>
                  </c:pt>
                  <c:pt idx="36">
                    <c:v>I</c:v>
                  </c:pt>
                  <c:pt idx="37">
                    <c:v>II</c:v>
                  </c:pt>
                  <c:pt idx="38">
                    <c:v>III</c:v>
                  </c:pt>
                  <c:pt idx="39">
                    <c:v>IV</c:v>
                  </c:pt>
                  <c:pt idx="40">
                    <c:v>I</c:v>
                  </c:pt>
                  <c:pt idx="41">
                    <c:v>II</c:v>
                  </c:pt>
                  <c:pt idx="42">
                    <c:v>III</c:v>
                  </c:pt>
                  <c:pt idx="43">
                    <c:v>IV</c:v>
                  </c:pt>
                </c:lvl>
                <c:lvl>
                  <c:pt idx="0">
                    <c:v>2013</c:v>
                  </c:pt>
                  <c:pt idx="4">
                    <c:v>2014</c:v>
                  </c:pt>
                  <c:pt idx="8">
                    <c:v>2015</c:v>
                  </c:pt>
                  <c:pt idx="12">
                    <c:v>2016</c:v>
                  </c:pt>
                  <c:pt idx="16">
                    <c:v>2017</c:v>
                  </c:pt>
                  <c:pt idx="20">
                    <c:v>2018</c:v>
                  </c:pt>
                  <c:pt idx="24">
                    <c:v>2019</c:v>
                  </c:pt>
                  <c:pt idx="28">
                    <c:v>2020</c:v>
                  </c:pt>
                  <c:pt idx="32">
                    <c:v>2021</c:v>
                  </c:pt>
                  <c:pt idx="36">
                    <c:v>2022</c:v>
                  </c:pt>
                  <c:pt idx="40">
                    <c:v>2023</c:v>
                  </c:pt>
                </c:lvl>
              </c:multiLvlStrCache>
            </c:multiLvlStrRef>
          </c:cat>
          <c:val>
            <c:numRef>
              <c:f>Taul1!$C$2:$C$45</c:f>
              <c:numCache>
                <c:formatCode>General</c:formatCode>
                <c:ptCount val="44"/>
                <c:pt idx="0">
                  <c:v>-12</c:v>
                </c:pt>
                <c:pt idx="1">
                  <c:v>-30</c:v>
                </c:pt>
                <c:pt idx="2">
                  <c:v>-34</c:v>
                </c:pt>
                <c:pt idx="3">
                  <c:v>-12</c:v>
                </c:pt>
                <c:pt idx="4">
                  <c:v>-17</c:v>
                </c:pt>
                <c:pt idx="5">
                  <c:v>-27</c:v>
                </c:pt>
                <c:pt idx="6">
                  <c:v>-12</c:v>
                </c:pt>
                <c:pt idx="7">
                  <c:v>-9</c:v>
                </c:pt>
                <c:pt idx="8">
                  <c:v>13.3</c:v>
                </c:pt>
                <c:pt idx="9">
                  <c:v>14.1</c:v>
                </c:pt>
                <c:pt idx="10">
                  <c:v>3.1</c:v>
                </c:pt>
                <c:pt idx="11">
                  <c:v>16.7</c:v>
                </c:pt>
                <c:pt idx="12">
                  <c:v>14</c:v>
                </c:pt>
                <c:pt idx="13">
                  <c:v>37</c:v>
                </c:pt>
                <c:pt idx="14">
                  <c:v>34</c:v>
                </c:pt>
                <c:pt idx="15">
                  <c:v>56</c:v>
                </c:pt>
                <c:pt idx="16">
                  <c:v>33</c:v>
                </c:pt>
                <c:pt idx="17">
                  <c:v>12</c:v>
                </c:pt>
                <c:pt idx="18">
                  <c:v>30</c:v>
                </c:pt>
                <c:pt idx="19">
                  <c:v>41</c:v>
                </c:pt>
                <c:pt idx="20">
                  <c:v>33</c:v>
                </c:pt>
                <c:pt idx="21">
                  <c:v>24</c:v>
                </c:pt>
                <c:pt idx="22">
                  <c:v>11</c:v>
                </c:pt>
                <c:pt idx="23">
                  <c:v>7</c:v>
                </c:pt>
                <c:pt idx="24">
                  <c:v>13</c:v>
                </c:pt>
                <c:pt idx="25">
                  <c:v>-2</c:v>
                </c:pt>
                <c:pt idx="26">
                  <c:v>-3</c:v>
                </c:pt>
                <c:pt idx="27">
                  <c:v>13</c:v>
                </c:pt>
                <c:pt idx="28">
                  <c:v>-46</c:v>
                </c:pt>
                <c:pt idx="29">
                  <c:v>3</c:v>
                </c:pt>
                <c:pt idx="30">
                  <c:v>-4</c:v>
                </c:pt>
                <c:pt idx="31">
                  <c:v>2.4</c:v>
                </c:pt>
                <c:pt idx="32">
                  <c:v>60</c:v>
                </c:pt>
                <c:pt idx="33">
                  <c:v>17</c:v>
                </c:pt>
                <c:pt idx="34">
                  <c:v>-19</c:v>
                </c:pt>
                <c:pt idx="35">
                  <c:v>2</c:v>
                </c:pt>
                <c:pt idx="36">
                  <c:v>-24</c:v>
                </c:pt>
                <c:pt idx="37">
                  <c:v>-16</c:v>
                </c:pt>
                <c:pt idx="38">
                  <c:v>-34</c:v>
                </c:pt>
                <c:pt idx="39">
                  <c:v>-70</c:v>
                </c:pt>
                <c:pt idx="40">
                  <c:v>-37</c:v>
                </c:pt>
                <c:pt idx="41">
                  <c:v>-43</c:v>
                </c:pt>
                <c:pt idx="42">
                  <c:v>0</c:v>
                </c:pt>
                <c:pt idx="43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7F-42D6-89B6-DABF4DBB6347}"/>
            </c:ext>
          </c:extLst>
        </c:ser>
        <c:ser>
          <c:idx val="2"/>
          <c:order val="1"/>
          <c:tx>
            <c:strRef>
              <c:f>Taul1!$D$1</c:f>
              <c:strCache>
                <c:ptCount val="1"/>
                <c:pt idx="0">
                  <c:v>6 kuukautta</c:v>
                </c:pt>
              </c:strCache>
            </c:strRef>
          </c:tx>
          <c:spPr>
            <a:ln w="38100">
              <a:solidFill>
                <a:schemeClr val="bg2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4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FA-4C03-848C-471C06A09C7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Taul1!$A$2:$B$45</c:f>
              <c:multiLvlStrCache>
                <c:ptCount val="44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  <c:pt idx="16">
                    <c:v>I</c:v>
                  </c:pt>
                  <c:pt idx="17">
                    <c:v>II</c:v>
                  </c:pt>
                  <c:pt idx="18">
                    <c:v>III</c:v>
                  </c:pt>
                  <c:pt idx="19">
                    <c:v>IV</c:v>
                  </c:pt>
                  <c:pt idx="20">
                    <c:v>I</c:v>
                  </c:pt>
                  <c:pt idx="21">
                    <c:v>II</c:v>
                  </c:pt>
                  <c:pt idx="22">
                    <c:v>III</c:v>
                  </c:pt>
                  <c:pt idx="23">
                    <c:v>IV</c:v>
                  </c:pt>
                  <c:pt idx="24">
                    <c:v>I</c:v>
                  </c:pt>
                  <c:pt idx="25">
                    <c:v>II</c:v>
                  </c:pt>
                  <c:pt idx="26">
                    <c:v>III</c:v>
                  </c:pt>
                  <c:pt idx="27">
                    <c:v>IV</c:v>
                  </c:pt>
                  <c:pt idx="28">
                    <c:v>I</c:v>
                  </c:pt>
                  <c:pt idx="29">
                    <c:v>II</c:v>
                  </c:pt>
                  <c:pt idx="30">
                    <c:v>III</c:v>
                  </c:pt>
                  <c:pt idx="31">
                    <c:v>IV</c:v>
                  </c:pt>
                  <c:pt idx="32">
                    <c:v>I</c:v>
                  </c:pt>
                  <c:pt idx="33">
                    <c:v>II</c:v>
                  </c:pt>
                  <c:pt idx="34">
                    <c:v>III</c:v>
                  </c:pt>
                  <c:pt idx="35">
                    <c:v>IV</c:v>
                  </c:pt>
                  <c:pt idx="36">
                    <c:v>I</c:v>
                  </c:pt>
                  <c:pt idx="37">
                    <c:v>II</c:v>
                  </c:pt>
                  <c:pt idx="38">
                    <c:v>III</c:v>
                  </c:pt>
                  <c:pt idx="39">
                    <c:v>IV</c:v>
                  </c:pt>
                  <c:pt idx="40">
                    <c:v>I</c:v>
                  </c:pt>
                  <c:pt idx="41">
                    <c:v>II</c:v>
                  </c:pt>
                  <c:pt idx="42">
                    <c:v>III</c:v>
                  </c:pt>
                  <c:pt idx="43">
                    <c:v>IV</c:v>
                  </c:pt>
                </c:lvl>
                <c:lvl>
                  <c:pt idx="0">
                    <c:v>2013</c:v>
                  </c:pt>
                  <c:pt idx="4">
                    <c:v>2014</c:v>
                  </c:pt>
                  <c:pt idx="8">
                    <c:v>2015</c:v>
                  </c:pt>
                  <c:pt idx="12">
                    <c:v>2016</c:v>
                  </c:pt>
                  <c:pt idx="16">
                    <c:v>2017</c:v>
                  </c:pt>
                  <c:pt idx="20">
                    <c:v>2018</c:v>
                  </c:pt>
                  <c:pt idx="24">
                    <c:v>2019</c:v>
                  </c:pt>
                  <c:pt idx="28">
                    <c:v>2020</c:v>
                  </c:pt>
                  <c:pt idx="32">
                    <c:v>2021</c:v>
                  </c:pt>
                  <c:pt idx="36">
                    <c:v>2022</c:v>
                  </c:pt>
                  <c:pt idx="40">
                    <c:v>2023</c:v>
                  </c:pt>
                </c:lvl>
              </c:multiLvlStrCache>
            </c:multiLvlStrRef>
          </c:cat>
          <c:val>
            <c:numRef>
              <c:f>Taul1!$D$2:$D$45</c:f>
              <c:numCache>
                <c:formatCode>General</c:formatCode>
                <c:ptCount val="44"/>
                <c:pt idx="0">
                  <c:v>-10</c:v>
                </c:pt>
                <c:pt idx="1">
                  <c:v>-24</c:v>
                </c:pt>
                <c:pt idx="2">
                  <c:v>11</c:v>
                </c:pt>
                <c:pt idx="3">
                  <c:v>-9</c:v>
                </c:pt>
                <c:pt idx="4">
                  <c:v>10</c:v>
                </c:pt>
                <c:pt idx="5">
                  <c:v>20</c:v>
                </c:pt>
                <c:pt idx="6">
                  <c:v>5</c:v>
                </c:pt>
                <c:pt idx="7">
                  <c:v>5.4</c:v>
                </c:pt>
                <c:pt idx="8">
                  <c:v>17.8</c:v>
                </c:pt>
                <c:pt idx="9">
                  <c:v>40.299999999999997</c:v>
                </c:pt>
                <c:pt idx="10">
                  <c:v>14.9</c:v>
                </c:pt>
                <c:pt idx="11">
                  <c:v>23.1</c:v>
                </c:pt>
                <c:pt idx="12">
                  <c:v>14</c:v>
                </c:pt>
                <c:pt idx="13">
                  <c:v>40</c:v>
                </c:pt>
                <c:pt idx="14">
                  <c:v>51</c:v>
                </c:pt>
                <c:pt idx="15">
                  <c:v>30</c:v>
                </c:pt>
                <c:pt idx="16">
                  <c:v>39</c:v>
                </c:pt>
                <c:pt idx="17">
                  <c:v>23</c:v>
                </c:pt>
                <c:pt idx="18">
                  <c:v>21</c:v>
                </c:pt>
                <c:pt idx="19">
                  <c:v>41</c:v>
                </c:pt>
                <c:pt idx="20">
                  <c:v>35</c:v>
                </c:pt>
                <c:pt idx="21">
                  <c:v>35</c:v>
                </c:pt>
                <c:pt idx="22">
                  <c:v>6</c:v>
                </c:pt>
                <c:pt idx="23">
                  <c:v>0</c:v>
                </c:pt>
                <c:pt idx="24">
                  <c:v>6</c:v>
                </c:pt>
                <c:pt idx="25">
                  <c:v>-5</c:v>
                </c:pt>
                <c:pt idx="26">
                  <c:v>-7</c:v>
                </c:pt>
                <c:pt idx="27">
                  <c:v>16</c:v>
                </c:pt>
                <c:pt idx="28">
                  <c:v>-29</c:v>
                </c:pt>
                <c:pt idx="29">
                  <c:v>3</c:v>
                </c:pt>
                <c:pt idx="30">
                  <c:v>-1</c:v>
                </c:pt>
                <c:pt idx="31">
                  <c:v>18.7</c:v>
                </c:pt>
                <c:pt idx="32">
                  <c:v>52</c:v>
                </c:pt>
                <c:pt idx="33">
                  <c:v>24</c:v>
                </c:pt>
                <c:pt idx="34">
                  <c:v>-48</c:v>
                </c:pt>
                <c:pt idx="35">
                  <c:v>-19</c:v>
                </c:pt>
                <c:pt idx="36">
                  <c:v>-25</c:v>
                </c:pt>
                <c:pt idx="37">
                  <c:v>16</c:v>
                </c:pt>
                <c:pt idx="38">
                  <c:v>-52</c:v>
                </c:pt>
                <c:pt idx="39">
                  <c:v>-19</c:v>
                </c:pt>
                <c:pt idx="40">
                  <c:v>-17</c:v>
                </c:pt>
                <c:pt idx="41">
                  <c:v>-28</c:v>
                </c:pt>
                <c:pt idx="42">
                  <c:v>5</c:v>
                </c:pt>
                <c:pt idx="43">
                  <c:v>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7F-42D6-89B6-DABF4DBB63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62645504"/>
        <c:axId val="162647040"/>
      </c:lineChart>
      <c:catAx>
        <c:axId val="16264550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low"/>
        <c:crossAx val="162647040"/>
        <c:crosses val="autoZero"/>
        <c:auto val="1"/>
        <c:lblAlgn val="ctr"/>
        <c:lblOffset val="100"/>
        <c:noMultiLvlLbl val="0"/>
      </c:catAx>
      <c:valAx>
        <c:axId val="162647040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62645504"/>
        <c:crosses val="autoZero"/>
        <c:crossBetween val="between"/>
        <c:majorUnit val="20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40782336141916192"/>
          <c:y val="0.50139976409134146"/>
          <c:w val="0.15626303468823155"/>
          <c:h val="0.16637461083800223"/>
        </c:manualLayout>
      </c:layout>
      <c:overlay val="0"/>
      <c:spPr>
        <a:solidFill>
          <a:schemeClr val="bg1"/>
        </a:solidFill>
        <a:ln>
          <a:solidFill>
            <a:schemeClr val="bg1">
              <a:lumMod val="75000"/>
            </a:schemeClr>
          </a:solidFill>
        </a:ln>
      </c:spPr>
      <c:txPr>
        <a:bodyPr/>
        <a:lstStyle/>
        <a:p>
          <a:pPr>
            <a:defRPr lang="fi-FI" sz="16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50092861608"/>
          <c:y val="4.2876241708131729E-2"/>
          <c:w val="0.74899437522459023"/>
          <c:h val="0.85011296558577709"/>
        </c:manualLayout>
      </c:layout>
      <c:lineChart>
        <c:grouping val="standard"/>
        <c:varyColors val="0"/>
        <c:ser>
          <c:idx val="2"/>
          <c:order val="0"/>
          <c:tx>
            <c:strRef>
              <c:f>Taul1!$B$1</c:f>
              <c:strCache>
                <c:ptCount val="1"/>
                <c:pt idx="0">
                  <c:v>2020</c:v>
                </c:pt>
              </c:strCache>
            </c:strRef>
          </c:tx>
          <c:spPr>
            <a:ln w="3175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0-1AD5-45DD-A190-2D0F84487E73}"/>
              </c:ext>
            </c:extLst>
          </c:dPt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668</c:v>
                </c:pt>
                <c:pt idx="1">
                  <c:v>1428</c:v>
                </c:pt>
                <c:pt idx="2">
                  <c:v>2121</c:v>
                </c:pt>
                <c:pt idx="3">
                  <c:v>3213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757-4C8B-AC3B-E59724F53FA2}"/>
            </c:ext>
          </c:extLst>
        </c:ser>
        <c:ser>
          <c:idx val="3"/>
          <c:order val="1"/>
          <c:tx>
            <c:strRef>
              <c:f>Taul1!$C$1</c:f>
              <c:strCache>
                <c:ptCount val="1"/>
                <c:pt idx="0">
                  <c:v>2021</c:v>
                </c:pt>
              </c:strCache>
            </c:strRef>
          </c:tx>
          <c:spPr>
            <a:ln w="3175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Taul1!$C$2:$C$5</c:f>
              <c:numCache>
                <c:formatCode>General</c:formatCode>
                <c:ptCount val="4"/>
                <c:pt idx="0">
                  <c:v>1067</c:v>
                </c:pt>
                <c:pt idx="1">
                  <c:v>2596</c:v>
                </c:pt>
                <c:pt idx="2">
                  <c:v>3146</c:v>
                </c:pt>
                <c:pt idx="3">
                  <c:v>4042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757-4C8B-AC3B-E59724F53FA2}"/>
            </c:ext>
          </c:extLst>
        </c:ser>
        <c:ser>
          <c:idx val="0"/>
          <c:order val="2"/>
          <c:tx>
            <c:strRef>
              <c:f>Taul1!$D$1</c:f>
              <c:strCache>
                <c:ptCount val="1"/>
                <c:pt idx="0">
                  <c:v>2022</c:v>
                </c:pt>
              </c:strCache>
            </c:strRef>
          </c:tx>
          <c:spPr>
            <a:ln w="31750"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A4-4544-B031-EB9DF115B73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A4-4544-B031-EB9DF115B73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B6-4737-B9C9-14FC3358EDE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Taul1!$D$2:$D$5</c:f>
              <c:numCache>
                <c:formatCode>General</c:formatCode>
                <c:ptCount val="4"/>
                <c:pt idx="0">
                  <c:v>1021</c:v>
                </c:pt>
                <c:pt idx="1">
                  <c:v>1841</c:v>
                </c:pt>
                <c:pt idx="2">
                  <c:v>2229</c:v>
                </c:pt>
                <c:pt idx="3">
                  <c:v>2724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C2-484D-A2DB-397A679F67FC}"/>
            </c:ext>
          </c:extLst>
        </c:ser>
        <c:ser>
          <c:idx val="1"/>
          <c:order val="3"/>
          <c:tx>
            <c:strRef>
              <c:f>Taul1!$E$1</c:f>
              <c:strCache>
                <c:ptCount val="1"/>
                <c:pt idx="0">
                  <c:v>2023</c:v>
                </c:pt>
              </c:strCache>
            </c:strRef>
          </c:tx>
          <c:marker>
            <c:spPr>
              <a:solidFill>
                <a:schemeClr val="accent3"/>
              </a:solidFill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A4-4544-B031-EB9DF115B73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A4-4544-B031-EB9DF115B73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A4-4544-B031-EB9DF115B73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Taul1!$E$2:$E$5</c:f>
              <c:numCache>
                <c:formatCode>#,##0</c:formatCode>
                <c:ptCount val="4"/>
                <c:pt idx="0">
                  <c:v>430</c:v>
                </c:pt>
                <c:pt idx="1">
                  <c:v>953</c:v>
                </c:pt>
                <c:pt idx="2">
                  <c:v>1316</c:v>
                </c:pt>
                <c:pt idx="3">
                  <c:v>1741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C2-47A1-9A45-4688021C4C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40416"/>
        <c:axId val="36950400"/>
      </c:lineChart>
      <c:catAx>
        <c:axId val="36940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950400"/>
        <c:crosses val="autoZero"/>
        <c:auto val="1"/>
        <c:lblAlgn val="ctr"/>
        <c:lblOffset val="100"/>
        <c:noMultiLvlLbl val="0"/>
      </c:catAx>
      <c:valAx>
        <c:axId val="36950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fi-FI" sz="1800" b="0" i="0" baseline="0" dirty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Lukumäärä (kpl)</a:t>
                </a:r>
                <a:endParaRPr lang="fi-FI" dirty="0">
                  <a:solidFill>
                    <a:schemeClr val="bg1">
                      <a:lumMod val="50000"/>
                    </a:schemeClr>
                  </a:solidFill>
                  <a:effectLst/>
                </a:endParaRP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36940416"/>
        <c:crosses val="autoZero"/>
        <c:crossBetween val="between"/>
        <c:majorUnit val="1000"/>
      </c:valAx>
    </c:plotArea>
    <c:legend>
      <c:legendPos val="r"/>
      <c:layout>
        <c:manualLayout>
          <c:xMode val="edge"/>
          <c:yMode val="edge"/>
          <c:x val="0.87807313665379239"/>
          <c:y val="0.33169365556187325"/>
          <c:w val="6.5590355485593582E-2"/>
          <c:h val="0.26364798445671533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67998940153889"/>
          <c:y val="4.5788813437268511E-2"/>
          <c:w val="0.75228475561972519"/>
          <c:h val="0.85011296558577709"/>
        </c:manualLayout>
      </c:layout>
      <c:lineChart>
        <c:grouping val="standard"/>
        <c:varyColors val="0"/>
        <c:ser>
          <c:idx val="2"/>
          <c:order val="0"/>
          <c:tx>
            <c:strRef>
              <c:f>Taul1!$B$1</c:f>
              <c:strCache>
                <c:ptCount val="1"/>
                <c:pt idx="0">
                  <c:v>2020</c:v>
                </c:pt>
              </c:strCache>
            </c:strRef>
          </c:tx>
          <c:spPr>
            <a:ln w="31750">
              <a:solidFill>
                <a:schemeClr val="bg1">
                  <a:lumMod val="85000"/>
                </a:schemeClr>
              </a:solidFill>
            </a:ln>
          </c:spPr>
          <c:marker>
            <c:symbol val="none"/>
          </c:marker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Taul1!$B$2:$B$5</c:f>
              <c:numCache>
                <c:formatCode>#,##0</c:formatCode>
                <c:ptCount val="4"/>
                <c:pt idx="0">
                  <c:v>394</c:v>
                </c:pt>
                <c:pt idx="1">
                  <c:v>1075</c:v>
                </c:pt>
                <c:pt idx="2">
                  <c:v>1762</c:v>
                </c:pt>
                <c:pt idx="3">
                  <c:v>2313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757-4C8B-AC3B-E59724F53FA2}"/>
            </c:ext>
          </c:extLst>
        </c:ser>
        <c:ser>
          <c:idx val="3"/>
          <c:order val="1"/>
          <c:tx>
            <c:strRef>
              <c:f>Taul1!$C$1</c:f>
              <c:strCache>
                <c:ptCount val="1"/>
                <c:pt idx="0">
                  <c:v>2021</c:v>
                </c:pt>
              </c:strCache>
            </c:strRef>
          </c:tx>
          <c:spPr>
            <a:ln w="3175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Taul1!$C$2:$C$5</c:f>
              <c:numCache>
                <c:formatCode>#,##0</c:formatCode>
                <c:ptCount val="4"/>
                <c:pt idx="0">
                  <c:v>564</c:v>
                </c:pt>
                <c:pt idx="1">
                  <c:v>1552</c:v>
                </c:pt>
                <c:pt idx="2">
                  <c:v>2553</c:v>
                </c:pt>
                <c:pt idx="3">
                  <c:v>3427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757-4C8B-AC3B-E59724F53FA2}"/>
            </c:ext>
          </c:extLst>
        </c:ser>
        <c:ser>
          <c:idx val="0"/>
          <c:order val="2"/>
          <c:tx>
            <c:strRef>
              <c:f>Taul1!$D$1</c:f>
              <c:strCache>
                <c:ptCount val="1"/>
                <c:pt idx="0">
                  <c:v>2022</c:v>
                </c:pt>
              </c:strCache>
            </c:strRef>
          </c:tx>
          <c:spPr>
            <a:ln w="31750"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63-4019-B0DE-75ADA938B6F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63-4019-B0DE-75ADA938B6F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63-4019-B0DE-75ADA938B6F5}"/>
                </c:ext>
              </c:extLst>
            </c:dLbl>
            <c:dLbl>
              <c:idx val="3"/>
              <c:layout>
                <c:manualLayout>
                  <c:x val="4.6980425934213185E-3"/>
                  <c:y val="-5.788675835529227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70-45BC-A558-DCDD321EFF6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Taul1!$D$2:$D$5</c:f>
              <c:numCache>
                <c:formatCode>#,##0</c:formatCode>
                <c:ptCount val="4"/>
                <c:pt idx="0">
                  <c:v>719</c:v>
                </c:pt>
                <c:pt idx="1">
                  <c:v>1728</c:v>
                </c:pt>
                <c:pt idx="2">
                  <c:v>2562</c:v>
                </c:pt>
                <c:pt idx="3">
                  <c:v>3227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6E-4388-A6E6-4F34F9C602B3}"/>
            </c:ext>
          </c:extLst>
        </c:ser>
        <c:ser>
          <c:idx val="1"/>
          <c:order val="3"/>
          <c:tx>
            <c:strRef>
              <c:f>Taul1!$E$1</c:f>
              <c:strCache>
                <c:ptCount val="1"/>
                <c:pt idx="0">
                  <c:v>2023</c:v>
                </c:pt>
              </c:strCache>
            </c:strRef>
          </c:tx>
          <c:marker>
            <c:spPr>
              <a:solidFill>
                <a:schemeClr val="accent3"/>
              </a:solidFill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77-4032-AF74-A1B6BC8B6E0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63-4019-B0DE-75ADA938B6F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63-4019-B0DE-75ADA938B6F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Taul1!$A$2:$A$5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Taul1!$E$2:$E$5</c:f>
              <c:numCache>
                <c:formatCode>#,##0</c:formatCode>
                <c:ptCount val="4"/>
                <c:pt idx="0">
                  <c:v>292</c:v>
                </c:pt>
                <c:pt idx="1">
                  <c:v>855</c:v>
                </c:pt>
                <c:pt idx="2">
                  <c:v>1244</c:v>
                </c:pt>
                <c:pt idx="3">
                  <c:v>1553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77-4032-AF74-A1B6BC8B6E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40416"/>
        <c:axId val="36950400"/>
      </c:lineChart>
      <c:catAx>
        <c:axId val="36940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950400"/>
        <c:crosses val="autoZero"/>
        <c:auto val="1"/>
        <c:lblAlgn val="ctr"/>
        <c:lblOffset val="100"/>
        <c:noMultiLvlLbl val="0"/>
      </c:catAx>
      <c:valAx>
        <c:axId val="36950400"/>
        <c:scaling>
          <c:orientation val="minMax"/>
          <c:max val="4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fi-FI" sz="1800" b="0" i="0" baseline="0" dirty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Lukumäärä (kpl)</a:t>
                </a:r>
                <a:endParaRPr lang="fi-FI" dirty="0">
                  <a:solidFill>
                    <a:schemeClr val="bg1">
                      <a:lumMod val="50000"/>
                    </a:schemeClr>
                  </a:solidFill>
                  <a:effectLst/>
                </a:endParaRP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36940416"/>
        <c:crosses val="autoZero"/>
        <c:crossBetween val="between"/>
        <c:majorUnit val="1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0329509807131003"/>
          <c:y val="0.28800502705020858"/>
          <c:w val="6.5071181093875982E-2"/>
          <c:h val="0.26701250570473878"/>
        </c:manualLayout>
      </c:layout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69668057047231"/>
          <c:y val="0.13540671997794781"/>
          <c:w val="0.67635716072222241"/>
          <c:h val="0.69466763092202166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Tilaukset (lkm)</c:v>
                </c:pt>
              </c:strCache>
            </c:strRef>
          </c:tx>
          <c:spPr>
            <a:ln w="25400" cap="rnd" cmpd="sng" algn="ctr">
              <a:solidFill>
                <a:srgbClr val="92D050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15"/>
              <c:layout>
                <c:manualLayout>
                  <c:x val="-3.2589717524988175E-2"/>
                  <c:y val="-6.2873304054506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84-4329-8D08-61E007E44DF8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Taul1!$A$2:$A$17</c:f>
              <c:strCache>
                <c:ptCount val="16"/>
                <c:pt idx="0">
                  <c:v>1Q2020</c:v>
                </c:pt>
                <c:pt idx="1">
                  <c:v>2Q2020</c:v>
                </c:pt>
                <c:pt idx="2">
                  <c:v>3Q2020</c:v>
                </c:pt>
                <c:pt idx="3">
                  <c:v>4Q2020</c:v>
                </c:pt>
                <c:pt idx="4">
                  <c:v>1Q2021</c:v>
                </c:pt>
                <c:pt idx="5">
                  <c:v>2Q2021</c:v>
                </c:pt>
                <c:pt idx="6">
                  <c:v>3Q2021</c:v>
                </c:pt>
                <c:pt idx="7">
                  <c:v>4Q2021</c:v>
                </c:pt>
                <c:pt idx="8">
                  <c:v>1Q2022</c:v>
                </c:pt>
                <c:pt idx="9">
                  <c:v>2Q2022</c:v>
                </c:pt>
                <c:pt idx="10">
                  <c:v>3Q2022</c:v>
                </c:pt>
                <c:pt idx="11">
                  <c:v>4Q2022</c:v>
                </c:pt>
                <c:pt idx="12">
                  <c:v>1Q2023</c:v>
                </c:pt>
                <c:pt idx="13">
                  <c:v>2Q2023</c:v>
                </c:pt>
                <c:pt idx="14">
                  <c:v>3Q2023</c:v>
                </c:pt>
                <c:pt idx="15">
                  <c:v>4Q2023</c:v>
                </c:pt>
              </c:strCache>
            </c:strRef>
          </c:cat>
          <c:val>
            <c:numRef>
              <c:f>Taul1!$B$2:$B$17</c:f>
              <c:numCache>
                <c:formatCode>0</c:formatCode>
                <c:ptCount val="16"/>
                <c:pt idx="0">
                  <c:v>874</c:v>
                </c:pt>
                <c:pt idx="1">
                  <c:v>885</c:v>
                </c:pt>
                <c:pt idx="2">
                  <c:v>799</c:v>
                </c:pt>
                <c:pt idx="3">
                  <c:v>917</c:v>
                </c:pt>
                <c:pt idx="4">
                  <c:v>2176</c:v>
                </c:pt>
                <c:pt idx="5">
                  <c:v>3055</c:v>
                </c:pt>
                <c:pt idx="6">
                  <c:v>2496</c:v>
                </c:pt>
                <c:pt idx="7">
                  <c:v>2458</c:v>
                </c:pt>
                <c:pt idx="8">
                  <c:v>2589</c:v>
                </c:pt>
                <c:pt idx="9">
                  <c:v>2332</c:v>
                </c:pt>
                <c:pt idx="10">
                  <c:v>1777</c:v>
                </c:pt>
                <c:pt idx="11">
                  <c:v>1252</c:v>
                </c:pt>
                <c:pt idx="12">
                  <c:v>1339</c:v>
                </c:pt>
                <c:pt idx="13">
                  <c:v>1264</c:v>
                </c:pt>
                <c:pt idx="14">
                  <c:v>1018</c:v>
                </c:pt>
                <c:pt idx="15">
                  <c:v>1079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69-43AE-931E-D43EDF0AC7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3332608"/>
        <c:axId val="33338496"/>
      </c:lineChart>
      <c:catAx>
        <c:axId val="33332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3338496"/>
        <c:crosses val="autoZero"/>
        <c:auto val="0"/>
        <c:lblAlgn val="ctr"/>
        <c:lblOffset val="100"/>
        <c:noMultiLvlLbl val="0"/>
      </c:catAx>
      <c:valAx>
        <c:axId val="33338496"/>
        <c:scaling>
          <c:orientation val="minMax"/>
          <c:max val="3500"/>
          <c:min val="0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sz="1800" b="0" i="0" baseline="0" dirty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Lukumäärä (kpl)</a:t>
                </a:r>
                <a:endParaRPr lang="fi-FI" dirty="0">
                  <a:solidFill>
                    <a:schemeClr val="bg1">
                      <a:lumMod val="50000"/>
                    </a:schemeClr>
                  </a:solidFill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3332608"/>
        <c:crosses val="autoZero"/>
        <c:crossBetween val="midCat"/>
        <c:majorUnit val="500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0.81667</cdr:x>
      <cdr:y>0.55336</cdr:y>
    </cdr:from>
    <cdr:to>
      <cdr:x>0.89058</cdr:x>
      <cdr:y>0.64396</cdr:y>
    </cdr:to>
    <cdr:sp macro="" textlink="">
      <cdr:nvSpPr>
        <cdr:cNvPr id="4" name="Tekstiruutu 18">
          <a:extLst xmlns:a="http://schemas.openxmlformats.org/drawingml/2006/main">
            <a:ext uri="{FF2B5EF4-FFF2-40B4-BE49-F238E27FC236}">
              <a16:creationId xmlns:a16="http://schemas.microsoft.com/office/drawing/2014/main" id="{13B77A6E-9510-AE42-186E-54C910886368}"/>
            </a:ext>
          </a:extLst>
        </cdr:cNvPr>
        <cdr:cNvSpPr txBox="1"/>
      </cdr:nvSpPr>
      <cdr:spPr>
        <a:xfrm xmlns:a="http://schemas.openxmlformats.org/drawingml/2006/main">
          <a:off x="9231602" y="2443682"/>
          <a:ext cx="835473" cy="40009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2000" dirty="0">
              <a:solidFill>
                <a:schemeClr val="accent5"/>
              </a:solidFill>
              <a:latin typeface="+mn-lt"/>
            </a:rPr>
            <a:t>-</a:t>
          </a:r>
          <a:r>
            <a:rPr lang="fi-FI" sz="2000" dirty="0">
              <a:solidFill>
                <a:schemeClr val="accent5"/>
              </a:solidFill>
            </a:rPr>
            <a:t>36</a:t>
          </a:r>
          <a:r>
            <a:rPr lang="fi-FI" sz="2000" dirty="0">
              <a:solidFill>
                <a:schemeClr val="accent5"/>
              </a:solidFill>
              <a:latin typeface="+mn-lt"/>
            </a:rPr>
            <a:t> 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0.81338</cdr:x>
      <cdr:y>0.52637</cdr:y>
    </cdr:from>
    <cdr:to>
      <cdr:x>0.88671</cdr:x>
      <cdr:y>0.61107</cdr:y>
    </cdr:to>
    <cdr:sp macro="" textlink="">
      <cdr:nvSpPr>
        <cdr:cNvPr id="5" name="Tekstiruutu 18">
          <a:extLst xmlns:a="http://schemas.openxmlformats.org/drawingml/2006/main">
            <a:ext uri="{FF2B5EF4-FFF2-40B4-BE49-F238E27FC236}">
              <a16:creationId xmlns:a16="http://schemas.microsoft.com/office/drawing/2014/main" id="{05F85CE7-7B0F-03E4-4FC5-2D438613912C}"/>
            </a:ext>
          </a:extLst>
        </cdr:cNvPr>
        <cdr:cNvSpPr txBox="1"/>
      </cdr:nvSpPr>
      <cdr:spPr>
        <a:xfrm xmlns:a="http://schemas.openxmlformats.org/drawingml/2006/main">
          <a:off x="9267795" y="2295177"/>
          <a:ext cx="835529" cy="36932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800" dirty="0">
              <a:solidFill>
                <a:schemeClr val="accent5"/>
              </a:solidFill>
              <a:latin typeface="+mn-lt"/>
            </a:rPr>
            <a:t>- 52 %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 bwMode="auto">
          <a:xfrm>
            <a:off x="1" y="2"/>
            <a:ext cx="2945955" cy="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709">
              <a:defRPr sz="1300">
                <a:latin typeface="Calibri" pitchFamily="34" charset="0"/>
              </a:defRPr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 bwMode="auto">
          <a:xfrm>
            <a:off x="3850246" y="2"/>
            <a:ext cx="2945955" cy="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709">
              <a:defRPr sz="1300">
                <a:latin typeface="Calibri" pitchFamily="34" charset="0"/>
              </a:defRPr>
            </a:lvl1pPr>
          </a:lstStyle>
          <a:p>
            <a:fld id="{EF43217F-D9E5-40C5-BB54-73BB05629422}" type="datetimeFigureOut">
              <a:rPr lang="fi-FI"/>
              <a:pPr/>
              <a:t>6.2.2024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 bwMode="auto">
          <a:xfrm>
            <a:off x="1" y="9429324"/>
            <a:ext cx="2945955" cy="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709">
              <a:defRPr sz="1300">
                <a:latin typeface="Calibri" pitchFamily="34" charset="0"/>
              </a:defRPr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 bwMode="auto">
          <a:xfrm>
            <a:off x="3850246" y="9429324"/>
            <a:ext cx="2945955" cy="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09">
              <a:defRPr sz="1300">
                <a:latin typeface="Calibri" pitchFamily="34" charset="0"/>
              </a:defRPr>
            </a:lvl1pPr>
          </a:lstStyle>
          <a:p>
            <a:fld id="{BFA24B9F-4DF9-4B8C-8A5E-23CCB86A80C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271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 bwMode="auto">
          <a:xfrm>
            <a:off x="1" y="2"/>
            <a:ext cx="2945955" cy="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709">
              <a:defRPr sz="1300">
                <a:latin typeface="Calibri" pitchFamily="34" charset="0"/>
              </a:defRPr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 bwMode="auto">
          <a:xfrm>
            <a:off x="3850246" y="2"/>
            <a:ext cx="2945955" cy="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709">
              <a:defRPr sz="1300">
                <a:latin typeface="Calibri" pitchFamily="34" charset="0"/>
              </a:defRPr>
            </a:lvl1pPr>
          </a:lstStyle>
          <a:p>
            <a:fld id="{830CECC8-6555-4154-AAE0-1EFD38BEC2EA}" type="datetimeFigureOut">
              <a:rPr lang="fi-FI"/>
              <a:pPr/>
              <a:t>6.2.2024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 bwMode="auto">
          <a:xfrm>
            <a:off x="680063" y="4715482"/>
            <a:ext cx="5437550" cy="446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 bwMode="auto">
          <a:xfrm>
            <a:off x="1" y="9429324"/>
            <a:ext cx="2945955" cy="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709">
              <a:defRPr sz="1300">
                <a:latin typeface="Calibri" pitchFamily="34" charset="0"/>
              </a:defRPr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 bwMode="auto">
          <a:xfrm>
            <a:off x="3850246" y="9429324"/>
            <a:ext cx="2945955" cy="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709">
              <a:defRPr sz="1300">
                <a:latin typeface="Calibri" pitchFamily="34" charset="0"/>
              </a:defRPr>
            </a:lvl1pPr>
          </a:lstStyle>
          <a:p>
            <a:fld id="{81D8B25B-D295-4406-A767-C103375FE0FB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7382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1738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0214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0684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326" fontAlgn="auto">
              <a:spcBef>
                <a:spcPts val="0"/>
              </a:spcBef>
              <a:spcAft>
                <a:spcPts val="0"/>
              </a:spcAft>
              <a:defRPr/>
            </a:pPr>
            <a:fld id="{13D726F4-5ADA-4313-AC5D-22B3ADF6DFAE}" type="slidenum">
              <a:rPr lang="fi-FI" sz="1200">
                <a:solidFill>
                  <a:prstClr val="black"/>
                </a:solidFill>
                <a:latin typeface="Calibri"/>
                <a:cs typeface="+mn-cs"/>
              </a:rPr>
              <a:pPr defTabSz="914326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fi-FI" sz="120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376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8601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960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326" fontAlgn="auto">
              <a:spcBef>
                <a:spcPts val="0"/>
              </a:spcBef>
              <a:spcAft>
                <a:spcPts val="0"/>
              </a:spcAft>
              <a:defRPr/>
            </a:pPr>
            <a:fld id="{13D726F4-5ADA-4313-AC5D-22B3ADF6DFAE}" type="slidenum">
              <a:rPr lang="fi-FI" sz="1200">
                <a:solidFill>
                  <a:prstClr val="black"/>
                </a:solidFill>
                <a:latin typeface="Calibri"/>
                <a:cs typeface="+mn-cs"/>
              </a:rPr>
              <a:pPr defTabSz="914326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fi-FI" sz="120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2256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B25B-D295-4406-A767-C103375FE0FB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90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E6490A5D-94EC-4F2A-91C2-6EFB0ED8D9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32" y="2060848"/>
            <a:ext cx="5004826" cy="226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62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1161240" cy="792088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0000" y="1332000"/>
            <a:ext cx="11089305" cy="5052020"/>
          </a:xfrm>
        </p:spPr>
        <p:txBody>
          <a:bodyPr/>
          <a:lstStyle>
            <a:lvl1pPr marL="266700" indent="-266700"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19.1.2024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4F711-C87F-45F6-8F4D-1E73ECD059F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991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9">
            <a:extLst>
              <a:ext uri="{FF2B5EF4-FFF2-40B4-BE49-F238E27FC236}">
                <a16:creationId xmlns:a16="http://schemas.microsoft.com/office/drawing/2014/main" id="{8E188523-CA05-41CC-A493-7B5F4C54ADEB}"/>
              </a:ext>
            </a:extLst>
          </p:cNvPr>
          <p:cNvSpPr/>
          <p:nvPr userDrawn="1"/>
        </p:nvSpPr>
        <p:spPr>
          <a:xfrm>
            <a:off x="10791824" y="-1"/>
            <a:ext cx="1400175" cy="61912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200">
              <a:highlight>
                <a:srgbClr val="FFFF00"/>
              </a:highlight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306050" cy="792088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0000" y="1332000"/>
            <a:ext cx="10251106" cy="49244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19.1.2024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4F711-C87F-45F6-8F4D-1E73ECD059F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93494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60000" y="1332000"/>
            <a:ext cx="5354324" cy="48593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0" y="1332000"/>
            <a:ext cx="5376597" cy="48498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19.1.2024</a:t>
            </a: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4FB73-7702-45A2-ABE5-5B4EC6DFA85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9A4E6C54-4724-4205-B4E3-3A8A39700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1139984" cy="792088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674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60000" y="360000"/>
            <a:ext cx="5472607" cy="990600"/>
          </a:xfrm>
        </p:spPr>
        <p:txBody>
          <a:bodyPr anchor="b"/>
          <a:lstStyle>
            <a:lvl1pPr marL="0" indent="0">
              <a:buNone/>
              <a:defRPr sz="2800"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60000" y="1619250"/>
            <a:ext cx="5472607" cy="4506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7" y="360000"/>
            <a:ext cx="5279231" cy="981075"/>
          </a:xfrm>
        </p:spPr>
        <p:txBody>
          <a:bodyPr anchor="b"/>
          <a:lstStyle>
            <a:lvl1pPr marL="0" indent="0">
              <a:buNone/>
              <a:defRPr sz="2800" b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7" y="1620000"/>
            <a:ext cx="5279231" cy="4497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19.1.2024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FCF39-2EC0-4513-84D2-D6EC9019C3B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3427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19.1.2024</a:t>
            </a:r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</a:t>
            </a:r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D3CF2-C095-4A74-89EB-52E3DF05EB4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222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19100" y="404267"/>
            <a:ext cx="4163486" cy="432048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409575"/>
            <a:ext cx="6815667" cy="57165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09576" y="942975"/>
            <a:ext cx="4192060" cy="51831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19.1.2024</a:t>
            </a:r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CB141-6829-4BAF-B00F-A30E2244CEC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7676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9">
            <a:extLst>
              <a:ext uri="{FF2B5EF4-FFF2-40B4-BE49-F238E27FC236}">
                <a16:creationId xmlns:a16="http://schemas.microsoft.com/office/drawing/2014/main" id="{8E188523-CA05-41CC-A493-7B5F4C54ADEB}"/>
              </a:ext>
            </a:extLst>
          </p:cNvPr>
          <p:cNvSpPr/>
          <p:nvPr userDrawn="1"/>
        </p:nvSpPr>
        <p:spPr>
          <a:xfrm rot="898217">
            <a:off x="10894876" y="4491949"/>
            <a:ext cx="1440000" cy="14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200">
              <a:highlight>
                <a:srgbClr val="FFFF00"/>
              </a:highlight>
            </a:endParaRPr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926DFC63-AB82-4154-A247-5E899B8A60A8}"/>
              </a:ext>
            </a:extLst>
          </p:cNvPr>
          <p:cNvSpPr/>
          <p:nvPr userDrawn="1"/>
        </p:nvSpPr>
        <p:spPr>
          <a:xfrm rot="19736592">
            <a:off x="10843168" y="2358349"/>
            <a:ext cx="1440000" cy="14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200">
              <a:highlight>
                <a:srgbClr val="FFFF00"/>
              </a:highlight>
            </a:endParaRP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21EE1F5D-BED4-478D-AFA0-E52991522C6D}"/>
              </a:ext>
            </a:extLst>
          </p:cNvPr>
          <p:cNvSpPr/>
          <p:nvPr userDrawn="1"/>
        </p:nvSpPr>
        <p:spPr>
          <a:xfrm rot="1610462">
            <a:off x="10757441" y="339046"/>
            <a:ext cx="1440000" cy="14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sz="3200">
              <a:highlight>
                <a:srgbClr val="FFFF00"/>
              </a:highlight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1139984" cy="792088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60000" y="1332000"/>
            <a:ext cx="11089305" cy="505202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19.1.2024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Laaja yhteenveto jäsenyrityksille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4F711-C87F-45F6-8F4D-1E73ECD059FE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184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10"/>
          </p:nvPr>
        </p:nvSpPr>
        <p:spPr>
          <a:xfrm>
            <a:off x="1871531" y="3274319"/>
            <a:ext cx="9265029" cy="428619"/>
          </a:xfrm>
        </p:spPr>
        <p:txBody>
          <a:bodyPr>
            <a:noAutofit/>
          </a:bodyPr>
          <a:lstStyle>
            <a:lvl1pPr>
              <a:buNone/>
              <a:defRPr sz="2400" cap="none" baseline="0">
                <a:solidFill>
                  <a:schemeClr val="accent1"/>
                </a:solidFill>
              </a:defRPr>
            </a:lvl1pPr>
            <a:lvl2pPr>
              <a:buNone/>
              <a:defRPr sz="2400">
                <a:solidFill>
                  <a:schemeClr val="tx1"/>
                </a:solidFill>
              </a:defRPr>
            </a:lvl2pPr>
            <a:lvl3pPr>
              <a:buNone/>
              <a:defRPr sz="2400">
                <a:solidFill>
                  <a:schemeClr val="tx1"/>
                </a:solidFill>
              </a:defRPr>
            </a:lvl3pPr>
            <a:lvl4pPr>
              <a:buNone/>
              <a:defRPr sz="2400">
                <a:solidFill>
                  <a:schemeClr val="tx1"/>
                </a:solidFill>
              </a:defRPr>
            </a:lvl4pPr>
            <a:lvl5pPr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4" name="Tekstin paikkamerkki 12"/>
          <p:cNvSpPr>
            <a:spLocks noGrp="1"/>
          </p:cNvSpPr>
          <p:nvPr>
            <p:ph type="body" sz="quarter" idx="11"/>
          </p:nvPr>
        </p:nvSpPr>
        <p:spPr>
          <a:xfrm>
            <a:off x="1871531" y="3850383"/>
            <a:ext cx="9265029" cy="428619"/>
          </a:xfrm>
        </p:spPr>
        <p:txBody>
          <a:bodyPr>
            <a:noAutofit/>
          </a:bodyPr>
          <a:lstStyle>
            <a:lvl1pPr>
              <a:buNone/>
              <a:defRPr sz="2400" cap="none" baseline="0">
                <a:solidFill>
                  <a:schemeClr val="accent2"/>
                </a:solidFill>
              </a:defRPr>
            </a:lvl1pPr>
            <a:lvl2pPr>
              <a:buNone/>
              <a:defRPr sz="2400">
                <a:solidFill>
                  <a:schemeClr val="tx1"/>
                </a:solidFill>
              </a:defRPr>
            </a:lvl2pPr>
            <a:lvl3pPr>
              <a:buNone/>
              <a:defRPr sz="2400">
                <a:solidFill>
                  <a:schemeClr val="tx1"/>
                </a:solidFill>
              </a:defRPr>
            </a:lvl3pPr>
            <a:lvl4pPr>
              <a:buNone/>
              <a:defRPr sz="2400">
                <a:solidFill>
                  <a:schemeClr val="tx1"/>
                </a:solidFill>
              </a:defRPr>
            </a:lvl4pPr>
            <a:lvl5pPr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833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tsikkodia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10"/>
          </p:nvPr>
        </p:nvSpPr>
        <p:spPr>
          <a:xfrm>
            <a:off x="1871531" y="3950594"/>
            <a:ext cx="9265029" cy="428619"/>
          </a:xfrm>
        </p:spPr>
        <p:txBody>
          <a:bodyPr>
            <a:noAutofit/>
          </a:bodyPr>
          <a:lstStyle>
            <a:lvl1pPr>
              <a:buNone/>
              <a:defRPr sz="2400" cap="none" baseline="0">
                <a:solidFill>
                  <a:schemeClr val="accent1"/>
                </a:solidFill>
              </a:defRPr>
            </a:lvl1pPr>
            <a:lvl2pPr>
              <a:buNone/>
              <a:defRPr sz="2400">
                <a:solidFill>
                  <a:schemeClr val="tx1"/>
                </a:solidFill>
              </a:defRPr>
            </a:lvl2pPr>
            <a:lvl3pPr>
              <a:buNone/>
              <a:defRPr sz="2400">
                <a:solidFill>
                  <a:schemeClr val="tx1"/>
                </a:solidFill>
              </a:defRPr>
            </a:lvl3pPr>
            <a:lvl4pPr>
              <a:buNone/>
              <a:defRPr sz="2400">
                <a:solidFill>
                  <a:schemeClr val="tx1"/>
                </a:solidFill>
              </a:defRPr>
            </a:lvl4pPr>
            <a:lvl5pPr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4" name="Tekstin paikkamerkki 12"/>
          <p:cNvSpPr>
            <a:spLocks noGrp="1"/>
          </p:cNvSpPr>
          <p:nvPr>
            <p:ph type="body" sz="quarter" idx="11"/>
          </p:nvPr>
        </p:nvSpPr>
        <p:spPr>
          <a:xfrm>
            <a:off x="1871531" y="4526658"/>
            <a:ext cx="9265029" cy="428619"/>
          </a:xfrm>
        </p:spPr>
        <p:txBody>
          <a:bodyPr>
            <a:noAutofit/>
          </a:bodyPr>
          <a:lstStyle>
            <a:lvl1pPr>
              <a:buNone/>
              <a:defRPr sz="2400" cap="none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>
              <a:buNone/>
              <a:defRPr sz="2400">
                <a:solidFill>
                  <a:schemeClr val="tx1"/>
                </a:solidFill>
              </a:defRPr>
            </a:lvl2pPr>
            <a:lvl3pPr>
              <a:buNone/>
              <a:defRPr sz="2400">
                <a:solidFill>
                  <a:schemeClr val="tx1"/>
                </a:solidFill>
              </a:defRPr>
            </a:lvl3pPr>
            <a:lvl4pPr>
              <a:buNone/>
              <a:defRPr sz="2400">
                <a:solidFill>
                  <a:schemeClr val="tx1"/>
                </a:solidFill>
              </a:defRPr>
            </a:lvl4pPr>
            <a:lvl5pPr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234858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0250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Otsikkodi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87994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Otsikkodi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40986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Otsikkodi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1058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Otsikkodi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1731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71531" y="2348880"/>
            <a:ext cx="9265029" cy="720080"/>
          </a:xfrm>
        </p:spPr>
        <p:txBody>
          <a:bodyPr>
            <a:noAutofit/>
          </a:bodyPr>
          <a:lstStyle>
            <a:lvl1pPr marL="0" indent="0" algn="l">
              <a:buNone/>
              <a:defRPr sz="48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973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piirtäminen, merkki&#10;&#10;Kuvaus luotu automaattisesti">
            <a:extLst>
              <a:ext uri="{FF2B5EF4-FFF2-40B4-BE49-F238E27FC236}">
                <a16:creationId xmlns:a16="http://schemas.microsoft.com/office/drawing/2014/main" id="{3E21F725-71D2-4C79-B984-CBEE8600EF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17"/>
          <a:stretch/>
        </p:blipFill>
        <p:spPr>
          <a:xfrm>
            <a:off x="10790878" y="6259035"/>
            <a:ext cx="1300836" cy="415658"/>
          </a:xfrm>
          <a:prstGeom prst="rect">
            <a:avLst/>
          </a:prstGeom>
        </p:spPr>
      </p:pic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360000" y="360000"/>
            <a:ext cx="1115598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360000" y="1332000"/>
            <a:ext cx="11175031" cy="467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791744" y="6460950"/>
            <a:ext cx="2880784" cy="215900"/>
          </a:xfrm>
          <a:prstGeom prst="rect">
            <a:avLst/>
          </a:prstGeom>
        </p:spPr>
        <p:txBody>
          <a:bodyPr vert="horz" lIns="91440" tIns="45720" rIns="72000" bIns="4572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fi-FI"/>
              <a:t>19.1.2024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7368" y="6460950"/>
            <a:ext cx="2880784" cy="215900"/>
          </a:xfrm>
          <a:prstGeom prst="rect">
            <a:avLst/>
          </a:prstGeom>
        </p:spPr>
        <p:txBody>
          <a:bodyPr vert="horz" wrap="square" lIns="91440" tIns="45720" rIns="7200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i-FI"/>
              <a:t>Laaja yhteenveto jäsenyrityksille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248128" y="6460950"/>
            <a:ext cx="2844800" cy="215900"/>
          </a:xfrm>
          <a:prstGeom prst="rect">
            <a:avLst/>
          </a:prstGeom>
        </p:spPr>
        <p:txBody>
          <a:bodyPr vert="horz" lIns="91440" tIns="45720" rIns="72000" bIns="4572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2BF62C19-E65D-4715-AA75-01F5ACB8661D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65" r:id="rId10"/>
    <p:sldLayoutId id="2147483771" r:id="rId11"/>
    <p:sldLayoutId id="2147483764" r:id="rId12"/>
    <p:sldLayoutId id="2147483763" r:id="rId13"/>
    <p:sldLayoutId id="2147483762" r:id="rId14"/>
    <p:sldLayoutId id="2147483761" r:id="rId15"/>
    <p:sldLayoutId id="2147483770" r:id="rId1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ReykjavikOne OT AGauge" pitchFamily="50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Clr>
          <a:srgbClr val="8CC83C"/>
        </a:buClr>
        <a:buFont typeface="Arial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3810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906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573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tabLst>
          <a:tab pos="1257300" algn="l"/>
        </a:tabLst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524000" indent="-2667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chart" Target="../charts/chart2.xml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chart" Target="../charts/chart3.xml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chart" Target="../charts/chart4.xml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immo.rautiainen@rakennusteollisuus.f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025DB1D-4774-45E1-98B4-8BC622DBF1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71531" y="3950594"/>
            <a:ext cx="10108033" cy="428619"/>
          </a:xfrm>
        </p:spPr>
        <p:txBody>
          <a:bodyPr/>
          <a:lstStyle/>
          <a:p>
            <a:r>
              <a:rPr lang="fi-FI">
                <a:solidFill>
                  <a:srgbClr val="92D050"/>
                </a:solidFill>
              </a:rPr>
              <a:t>Julkinen yhteenveto</a:t>
            </a:r>
            <a:endParaRPr lang="fi-FI" dirty="0">
              <a:solidFill>
                <a:srgbClr val="CC6600"/>
              </a:solidFill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BEA1F1B-34CE-4BB6-9D49-71F6B6ABE8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25.1.2024</a:t>
            </a:r>
          </a:p>
          <a:p>
            <a:r>
              <a:rPr lang="fi-FI" dirty="0"/>
              <a:t> </a:t>
            </a: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1EBC742A-93D1-F940-A308-D73D676BCF4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71531" y="1664494"/>
            <a:ext cx="9644451" cy="792162"/>
          </a:xfrm>
        </p:spPr>
        <p:txBody>
          <a:bodyPr/>
          <a:lstStyle/>
          <a:p>
            <a:pPr rtl="0" eaLnBrk="1" fontAlgn="base" hangingPunct="1"/>
            <a:r>
              <a:rPr lang="fi-FI" sz="4800" kern="1200" baseline="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Pientaloteollisuus PTT:n suhdannekatsaus</a:t>
            </a:r>
            <a:br>
              <a:rPr lang="fi-FI" sz="4800" kern="1200" baseline="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fi-FI" sz="4800" kern="1200" baseline="0" dirty="0">
                <a:solidFill>
                  <a:srgbClr val="BADE8A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4Q2023</a:t>
            </a:r>
            <a:endParaRPr lang="fi-FI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94429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EE11B6-D7C2-4F84-AC74-957953C89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Määritelmiä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16BAD0-E9BB-4B88-B42E-D9DCA1A62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219200"/>
            <a:ext cx="11317650" cy="5164820"/>
          </a:xfrm>
        </p:spPr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fi-FI" sz="2800" dirty="0"/>
              <a:t>Myynti</a:t>
            </a:r>
          </a:p>
          <a:p>
            <a:pPr lvl="1">
              <a:buClrTx/>
            </a:pPr>
            <a:r>
              <a:rPr lang="fi-FI" sz="1800" dirty="0"/>
              <a:t>Myyntiin merkitään </a:t>
            </a:r>
            <a:r>
              <a:rPr lang="fi-FI" sz="1800" b="1" dirty="0"/>
              <a:t>kaikki tehdyt kaupat </a:t>
            </a:r>
            <a:r>
              <a:rPr lang="fi-FI" sz="1800" dirty="0"/>
              <a:t>euroina (alv 0 %) ja kappaleina </a:t>
            </a:r>
            <a:r>
              <a:rPr lang="fi-FI" sz="1800" b="1" dirty="0"/>
              <a:t>riippumatta onko kauppa ehdollinen tai ilman ehtoja </a:t>
            </a:r>
            <a:r>
              <a:rPr lang="fi-FI" sz="1800" dirty="0"/>
              <a:t>(esim. rakennuslupa-, suunnittelutarveratkaisu-, rahoitus- tai asunnonmyyntiehto)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fi-FI" sz="2800" dirty="0"/>
              <a:t>Talotoimitus</a:t>
            </a:r>
          </a:p>
          <a:p>
            <a:pPr lvl="1">
              <a:buClrTx/>
            </a:pPr>
            <a:r>
              <a:rPr lang="fi-FI" sz="1800" dirty="0"/>
              <a:t>Talotoimituksiin ilmoitetaan kyselyjakson aikana talotehtaalta </a:t>
            </a:r>
            <a:r>
              <a:rPr lang="fi-FI" sz="1800" b="1" dirty="0"/>
              <a:t>asiakkaalle lähteneet talotoimitukset </a:t>
            </a:r>
            <a:r>
              <a:rPr lang="fi-FI" sz="1800" dirty="0"/>
              <a:t>euroina (alv 0 %) ja kappaleina. Talotoimitukseksi lasketaan toimitus, joka sisältää: </a:t>
            </a:r>
          </a:p>
          <a:p>
            <a:pPr lvl="2">
              <a:buClrTx/>
            </a:pPr>
            <a:r>
              <a:rPr lang="fi-FI" sz="1600" dirty="0"/>
              <a:t>pien-, suur- tai tilaelementit </a:t>
            </a:r>
          </a:p>
          <a:p>
            <a:pPr lvl="2">
              <a:buClrTx/>
            </a:pPr>
            <a:r>
              <a:rPr lang="fi-FI" sz="1600" dirty="0" err="1"/>
              <a:t>precut</a:t>
            </a:r>
            <a:r>
              <a:rPr lang="fi-FI" sz="1600" dirty="0"/>
              <a:t>-runkotoimituspaketin </a:t>
            </a:r>
          </a:p>
          <a:p>
            <a:pPr lvl="2">
              <a:buClrTx/>
            </a:pPr>
            <a:r>
              <a:rPr lang="fi-FI" sz="1600" dirty="0"/>
              <a:t>hirsi- tai kivitalon runkomateriaalipaketin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fi-FI" sz="2800" dirty="0"/>
              <a:t>Tilauskanta</a:t>
            </a:r>
          </a:p>
          <a:p>
            <a:pPr marR="0" lvl="1">
              <a:buClrTx/>
            </a:pPr>
            <a:r>
              <a:rPr lang="fi-FI" sz="1800" dirty="0"/>
              <a:t>Tilauskantaan ilmoitetaan </a:t>
            </a:r>
            <a:r>
              <a:rPr lang="fi-FI" sz="1800" b="1" dirty="0"/>
              <a:t>kokonaistilauskanta</a:t>
            </a:r>
            <a:r>
              <a:rPr lang="fi-FI" sz="1800" dirty="0"/>
              <a:t> euroina (alv 0 %) ja kappaleina. </a:t>
            </a:r>
          </a:p>
          <a:p>
            <a:pPr marR="0" lvl="1">
              <a:buClrTx/>
            </a:pPr>
            <a:r>
              <a:rPr lang="fi-FI" sz="1800" dirty="0"/>
              <a:t>Kauppasopimukseen liittyvät ehdot eivät vaikuta, vaan koko tilauskanta tilastoidaan. </a:t>
            </a:r>
          </a:p>
          <a:p>
            <a:pPr marR="0" lvl="1">
              <a:buClrTx/>
            </a:pPr>
            <a:r>
              <a:rPr lang="fi-FI" sz="1800" dirty="0"/>
              <a:t>Jo ilmoitettujen talotoimitusten osia/osatoimituksia ei ilmoiteta tilauskantaan.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AABC6E5-36CC-46A3-99F5-8A1D393E1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19.1.2024</a:t>
            </a:r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A3ED15A-B198-47CF-BFD0-309CA10C4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  <p:sp>
        <p:nvSpPr>
          <p:cNvPr id="17" name="Alatunnisteen paikkamerkki 16">
            <a:extLst>
              <a:ext uri="{FF2B5EF4-FFF2-40B4-BE49-F238E27FC236}">
                <a16:creationId xmlns:a16="http://schemas.microsoft.com/office/drawing/2014/main" id="{E93B486F-0585-9739-52D2-8BB8BD701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63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894273-413A-4A70-B299-A9F77C88F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400" dirty="0"/>
              <a:t>Vuosi 2023 pähkinänkuoressa</a:t>
            </a:r>
            <a:br>
              <a:rPr lang="fi-FI" sz="4400" dirty="0"/>
            </a:br>
            <a:endParaRPr lang="fi-FI" sz="4400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ACEEF32-E1C2-44E8-8D05-343B382B2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152088"/>
            <a:ext cx="10106024" cy="522789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fi-FI" sz="2800" i="1" dirty="0">
                <a:solidFill>
                  <a:schemeClr val="accent1"/>
                </a:solidFill>
              </a:rPr>
              <a:t>Omakoti- ja paritalot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fi-FI" sz="1600" u="sng" dirty="0"/>
              <a:t>Suhdanneodotukset (dia 4):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PTT:n jäsenyrityksiltä kysytään 3 kk:n ja 6 kk:n tähtäimellä arviota talopakettimyynnin kehittymisestä verrattuna vastaavaan ajankohtaan vuota aiemmin (</a:t>
            </a:r>
            <a:r>
              <a:rPr lang="fi-FI" sz="1600" i="1" dirty="0"/>
              <a:t>Nousee</a:t>
            </a:r>
            <a:r>
              <a:rPr lang="fi-FI" sz="1600" dirty="0"/>
              <a:t> / </a:t>
            </a:r>
            <a:r>
              <a:rPr lang="fi-FI" sz="1600" i="1" dirty="0"/>
              <a:t>Pysyy ennallaan</a:t>
            </a:r>
            <a:r>
              <a:rPr lang="fi-FI" sz="1600" dirty="0"/>
              <a:t> / </a:t>
            </a:r>
            <a:r>
              <a:rPr lang="fi-FI" sz="1600" i="1" dirty="0"/>
              <a:t>Laskee</a:t>
            </a:r>
            <a:r>
              <a:rPr lang="fi-FI" sz="1600" dirty="0"/>
              <a:t>)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Suhdanneodotusten 6 kk:n saldoluku sai vuodenvaihteessa PTT:n tilastohistorian korkeimman arvon </a:t>
            </a:r>
            <a:r>
              <a:rPr lang="fi-FI" sz="1600" dirty="0">
                <a:sym typeface="Wingdings" panose="05000000000000000000" pitchFamily="2" charset="2"/>
              </a:rPr>
              <a:t> Jäsenyritykset ovat hyvin yksimielisiä siitä, että talopakettimarkkina muuttuu parempaan suuntaan seuraavan puolen vuoden aikana </a:t>
            </a:r>
            <a:endParaRPr lang="fi-FI" sz="1600" dirty="0"/>
          </a:p>
          <a:p>
            <a:pPr marL="0" indent="0">
              <a:spcBef>
                <a:spcPts val="480"/>
              </a:spcBef>
              <a:buNone/>
            </a:pPr>
            <a:r>
              <a:rPr lang="fi-FI" sz="1600" u="sng" dirty="0"/>
              <a:t>Uudet kaupat (dia 5): 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PTT:n jäsenyritykset myivät vuoden 2023 aikana </a:t>
            </a:r>
            <a:r>
              <a:rPr lang="fi-FI" sz="1600" b="1" dirty="0"/>
              <a:t>1 741 </a:t>
            </a:r>
            <a:r>
              <a:rPr lang="fi-FI" sz="1600" dirty="0"/>
              <a:t>omakoti- ja paritaloasuntoa 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Myyntimäärä oli </a:t>
            </a:r>
            <a:r>
              <a:rPr lang="fi-FI" sz="1600" b="1" dirty="0"/>
              <a:t>36 % </a:t>
            </a:r>
            <a:r>
              <a:rPr lang="fi-FI" sz="1600" dirty="0"/>
              <a:t>pienempi kuin vuonna 2022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fi-FI" sz="1600" u="sng" dirty="0"/>
              <a:t>Talotoimitukset (dia 6):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PTT:n jäsenyritykset toimittivat vuoden 2023 aikana asiakkailleen </a:t>
            </a:r>
            <a:r>
              <a:rPr lang="fi-FI" sz="1600" b="1" dirty="0"/>
              <a:t>1 553 </a:t>
            </a:r>
            <a:r>
              <a:rPr lang="fi-FI" sz="1600" dirty="0"/>
              <a:t>omakoti- ja paritaloasuntoa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Toimitusmäärä on </a:t>
            </a:r>
            <a:r>
              <a:rPr lang="fi-FI" sz="1600" b="1" dirty="0"/>
              <a:t>52 % </a:t>
            </a:r>
            <a:r>
              <a:rPr lang="fi-FI" sz="1600" dirty="0"/>
              <a:t>pienempi kuin vuonna 2022 (joka oli toimitusmäärässä mitattuna melko hyvä)</a:t>
            </a:r>
          </a:p>
          <a:p>
            <a:pPr marL="0" indent="0">
              <a:spcBef>
                <a:spcPts val="480"/>
              </a:spcBef>
              <a:buNone/>
            </a:pPr>
            <a:r>
              <a:rPr lang="fi-FI" sz="1600" u="sng" dirty="0"/>
              <a:t>Tilauskanta (dia 7)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Tilauskannassa oli vuoden 2023 lopussa </a:t>
            </a:r>
            <a:r>
              <a:rPr lang="fi-FI" sz="1600" b="1" dirty="0"/>
              <a:t>1 079 </a:t>
            </a:r>
            <a:r>
              <a:rPr lang="fi-FI" sz="1600" dirty="0"/>
              <a:t>omakoti- ja paritaloasuntoa </a:t>
            </a:r>
          </a:p>
          <a:p>
            <a:pPr>
              <a:spcBef>
                <a:spcPts val="480"/>
              </a:spcBef>
            </a:pPr>
            <a:r>
              <a:rPr lang="fi-FI" sz="1600" dirty="0"/>
              <a:t>Omakoti- ja paritalojen tilauskanta kasvoi Q4:n aikana </a:t>
            </a:r>
            <a:r>
              <a:rPr lang="fi-FI" sz="1600" b="1" dirty="0"/>
              <a:t>6 %, </a:t>
            </a:r>
            <a:r>
              <a:rPr lang="fi-FI" sz="1600" dirty="0"/>
              <a:t>mutta oli </a:t>
            </a:r>
            <a:r>
              <a:rPr lang="fi-FI" sz="1600" b="1" dirty="0"/>
              <a:t>14 % </a:t>
            </a:r>
            <a:r>
              <a:rPr lang="fi-FI" sz="1600" dirty="0"/>
              <a:t>pienempi kuin vastaavana ajankohtana vuotta aiemmin.</a:t>
            </a:r>
          </a:p>
          <a:p>
            <a:pPr marL="361950" lvl="1" indent="0">
              <a:spcBef>
                <a:spcPts val="480"/>
              </a:spcBef>
              <a:buNone/>
            </a:pPr>
            <a:endParaRPr lang="fi-FI" sz="1600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FACAB5D-68DA-4587-93F0-72DC0FC8D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19.1.2024</a:t>
            </a: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074DE05-135D-475B-9058-DD0F98C45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0B982A4-0843-0657-B616-93CF7CC81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</a:t>
            </a:r>
            <a:endParaRPr lang="fi-FI" dirty="0"/>
          </a:p>
        </p:txBody>
      </p:sp>
      <p:sp>
        <p:nvSpPr>
          <p:cNvPr id="10" name="Osittainen ympyrä 9">
            <a:extLst>
              <a:ext uri="{FF2B5EF4-FFF2-40B4-BE49-F238E27FC236}">
                <a16:creationId xmlns:a16="http://schemas.microsoft.com/office/drawing/2014/main" id="{B9EEAB53-A202-28EE-2B97-EEADAC008D64}"/>
              </a:ext>
            </a:extLst>
          </p:cNvPr>
          <p:cNvSpPr/>
          <p:nvPr/>
        </p:nvSpPr>
        <p:spPr>
          <a:xfrm rot="10800000">
            <a:off x="8605602" y="1014244"/>
            <a:ext cx="828474" cy="842933"/>
          </a:xfrm>
          <a:prstGeom prst="pie">
            <a:avLst>
              <a:gd name="adj1" fmla="val 10799996"/>
              <a:gd name="adj2" fmla="val 16200000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Osittainen ympyrä 10">
            <a:extLst>
              <a:ext uri="{FF2B5EF4-FFF2-40B4-BE49-F238E27FC236}">
                <a16:creationId xmlns:a16="http://schemas.microsoft.com/office/drawing/2014/main" id="{7DEED468-B5D1-6BC2-AB80-8EF8A18F1A09}"/>
              </a:ext>
            </a:extLst>
          </p:cNvPr>
          <p:cNvSpPr/>
          <p:nvPr/>
        </p:nvSpPr>
        <p:spPr>
          <a:xfrm rot="5400000">
            <a:off x="8598372" y="972798"/>
            <a:ext cx="828474" cy="842933"/>
          </a:xfrm>
          <a:prstGeom prst="pie">
            <a:avLst>
              <a:gd name="adj1" fmla="val 10799996"/>
              <a:gd name="adj2" fmla="val 16200000"/>
            </a:avLst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3" name="Osittainen ympyrä 12">
            <a:extLst>
              <a:ext uri="{FF2B5EF4-FFF2-40B4-BE49-F238E27FC236}">
                <a16:creationId xmlns:a16="http://schemas.microsoft.com/office/drawing/2014/main" id="{A93EDD32-B4A1-DBE1-0503-BDDB4A09D734}"/>
              </a:ext>
            </a:extLst>
          </p:cNvPr>
          <p:cNvSpPr/>
          <p:nvPr/>
        </p:nvSpPr>
        <p:spPr>
          <a:xfrm>
            <a:off x="8545668" y="980763"/>
            <a:ext cx="828474" cy="842933"/>
          </a:xfrm>
          <a:prstGeom prst="pie">
            <a:avLst>
              <a:gd name="adj1" fmla="val 10799996"/>
              <a:gd name="adj2" fmla="val 16200000"/>
            </a:avLst>
          </a:prstGeom>
          <a:solidFill>
            <a:srgbClr val="8CC83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D55E09B2-2F08-BC8C-19D1-66CFA46C4007}"/>
              </a:ext>
            </a:extLst>
          </p:cNvPr>
          <p:cNvSpPr txBox="1"/>
          <p:nvPr/>
        </p:nvSpPr>
        <p:spPr>
          <a:xfrm>
            <a:off x="8545667" y="1048143"/>
            <a:ext cx="48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latin typeface="+mn-lt"/>
              </a:rPr>
              <a:t>Q4</a:t>
            </a:r>
          </a:p>
        </p:txBody>
      </p:sp>
      <p:sp>
        <p:nvSpPr>
          <p:cNvPr id="12" name="Osittainen ympyrä 11">
            <a:extLst>
              <a:ext uri="{FF2B5EF4-FFF2-40B4-BE49-F238E27FC236}">
                <a16:creationId xmlns:a16="http://schemas.microsoft.com/office/drawing/2014/main" id="{A2419CA2-73B9-AB49-14D7-D2F69AE9151C}"/>
              </a:ext>
            </a:extLst>
          </p:cNvPr>
          <p:cNvSpPr/>
          <p:nvPr/>
        </p:nvSpPr>
        <p:spPr>
          <a:xfrm rot="16200000">
            <a:off x="8547583" y="1025278"/>
            <a:ext cx="828474" cy="842933"/>
          </a:xfrm>
          <a:prstGeom prst="pie">
            <a:avLst>
              <a:gd name="adj1" fmla="val 10799996"/>
              <a:gd name="adj2" fmla="val 16200000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68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07368" y="331425"/>
            <a:ext cx="10306050" cy="792088"/>
          </a:xfrm>
        </p:spPr>
        <p:txBody>
          <a:bodyPr/>
          <a:lstStyle/>
          <a:p>
            <a:r>
              <a:rPr lang="fi-FI" sz="3600" dirty="0"/>
              <a:t>Suhdanneodotukset 4Q2023:n jälkeen</a:t>
            </a: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251667"/>
              </p:ext>
            </p:extLst>
          </p:nvPr>
        </p:nvGraphicFramePr>
        <p:xfrm>
          <a:off x="577453" y="1661851"/>
          <a:ext cx="9515475" cy="4570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DC6C460-DF8A-499F-9755-C375A28D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19.1.2024</a:t>
            </a:r>
            <a:endParaRPr lang="fi-FI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 rot="16200000">
            <a:off x="-11587" y="3610561"/>
            <a:ext cx="9915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571500" defTabSz="7620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defTabSz="7620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714500" defTabSz="7620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286000" defTabSz="7620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7432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2004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576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14800" defTabSz="762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hangingPunct="0"/>
            <a:r>
              <a:rPr lang="fi-FI" sz="16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Saldoluku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FFD16386-78A5-4B70-BCCA-9F4E20052774}"/>
              </a:ext>
            </a:extLst>
          </p:cNvPr>
          <p:cNvSpPr txBox="1"/>
          <p:nvPr/>
        </p:nvSpPr>
        <p:spPr>
          <a:xfrm>
            <a:off x="517237" y="1007098"/>
            <a:ext cx="8725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PTT:n jäsenyrityksillä on hyvin yhtenäinen näkemys on, että suhdanne on muuttumassa  parempaan suuntaan seuraavan puolen vuoden aikana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1F93E6F-814C-4E5C-9714-926769ADC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4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1082074-DFA3-14D3-19A5-9F9573662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7637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59999" y="288493"/>
            <a:ext cx="11441475" cy="792088"/>
          </a:xfrm>
        </p:spPr>
        <p:txBody>
          <a:bodyPr/>
          <a:lstStyle/>
          <a:p>
            <a:r>
              <a:rPr lang="fi-FI" sz="4000" u="sng" dirty="0"/>
              <a:t>Omakoti- ja paritalojen </a:t>
            </a:r>
            <a:r>
              <a:rPr lang="fi-FI" sz="4000" dirty="0"/>
              <a:t>kumulatiivinen myynti (kpl)</a:t>
            </a:r>
            <a:br>
              <a:rPr lang="fi-FI" sz="4000" dirty="0"/>
            </a:br>
            <a:endParaRPr lang="fi-FI" sz="4000" dirty="0">
              <a:solidFill>
                <a:schemeClr val="tx2"/>
              </a:solidFill>
            </a:endParaRPr>
          </a:p>
        </p:txBody>
      </p:sp>
      <p:graphicFrame>
        <p:nvGraphicFramePr>
          <p:cNvPr id="6" name="Kaavio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471773"/>
              </p:ext>
            </p:extLst>
          </p:nvPr>
        </p:nvGraphicFramePr>
        <p:xfrm>
          <a:off x="444041" y="1982048"/>
          <a:ext cx="11303918" cy="4416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906A68D-3E8C-472A-8F62-8E316C041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19.1.2024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F004C55-ED7F-4FC2-8848-56EEFB8CE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4E9F17-983F-F9E7-98FE-6CFEC9502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</a:t>
            </a:r>
            <a:endParaRPr lang="fi-FI" dirty="0"/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84D18A3A-6BF2-626A-DA65-171C8B7EB725}"/>
              </a:ext>
            </a:extLst>
          </p:cNvPr>
          <p:cNvGrpSpPr/>
          <p:nvPr/>
        </p:nvGrpSpPr>
        <p:grpSpPr>
          <a:xfrm>
            <a:off x="497557" y="1021960"/>
            <a:ext cx="4457846" cy="1028783"/>
            <a:chOff x="497557" y="1021960"/>
            <a:chExt cx="4457846" cy="1028783"/>
          </a:xfrm>
        </p:grpSpPr>
        <p:grpSp>
          <p:nvGrpSpPr>
            <p:cNvPr id="8" name="Ryhmä 7">
              <a:extLst>
                <a:ext uri="{FF2B5EF4-FFF2-40B4-BE49-F238E27FC236}">
                  <a16:creationId xmlns:a16="http://schemas.microsoft.com/office/drawing/2014/main" id="{39DA93C6-7331-9063-1942-9A5B43D9DF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101396" y="1021960"/>
              <a:ext cx="1399208" cy="1028783"/>
              <a:chOff x="9033934" y="1593031"/>
              <a:chExt cx="2320930" cy="1706488"/>
            </a:xfrm>
            <a:solidFill>
              <a:schemeClr val="accent3"/>
            </a:solidFill>
          </p:grpSpPr>
          <p:pic>
            <p:nvPicPr>
              <p:cNvPr id="15" name="Kuva 14" descr="Talo tasaisella täytöllä">
                <a:extLst>
                  <a:ext uri="{FF2B5EF4-FFF2-40B4-BE49-F238E27FC236}">
                    <a16:creationId xmlns:a16="http://schemas.microsoft.com/office/drawing/2014/main" id="{A8FFD5C4-315B-F307-A2AC-ECBC312E29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033934" y="1593031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6" name="Kuva 15" descr="Talo tasaisella täytöllä">
                <a:extLst>
                  <a:ext uri="{FF2B5EF4-FFF2-40B4-BE49-F238E27FC236}">
                    <a16:creationId xmlns:a16="http://schemas.microsoft.com/office/drawing/2014/main" id="{4B7A416F-8FF7-0DA6-4F91-D5A9B47962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965799" y="1593031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7" name="Kuva 16" descr="Talo tasaisella täytöllä">
                <a:extLst>
                  <a:ext uri="{FF2B5EF4-FFF2-40B4-BE49-F238E27FC236}">
                    <a16:creationId xmlns:a16="http://schemas.microsoft.com/office/drawing/2014/main" id="{19DE7692-FC47-D614-276B-CFCBA153EF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508599" y="2385119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8" name="Kuva 17" descr="Talo tasaisella täytöllä">
                <a:extLst>
                  <a:ext uri="{FF2B5EF4-FFF2-40B4-BE49-F238E27FC236}">
                    <a16:creationId xmlns:a16="http://schemas.microsoft.com/office/drawing/2014/main" id="{981D5B28-8633-8F83-548E-968C401507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40464" y="2385119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9" name="Ryhmä 8">
              <a:extLst>
                <a:ext uri="{FF2B5EF4-FFF2-40B4-BE49-F238E27FC236}">
                  <a16:creationId xmlns:a16="http://schemas.microsoft.com/office/drawing/2014/main" id="{B892C203-B1B1-464C-EE70-803F0FAF5E5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38675" y="1021960"/>
              <a:ext cx="1316728" cy="1028783"/>
              <a:chOff x="9129372" y="1406569"/>
              <a:chExt cx="2196256" cy="1715974"/>
            </a:xfrm>
            <a:solidFill>
              <a:schemeClr val="accent2"/>
            </a:solidFill>
          </p:grpSpPr>
          <p:pic>
            <p:nvPicPr>
              <p:cNvPr id="13" name="Kuva 12" descr="Rakennus työntekijä mies tasaisella täytöllä">
                <a:extLst>
                  <a:ext uri="{FF2B5EF4-FFF2-40B4-BE49-F238E27FC236}">
                    <a16:creationId xmlns:a16="http://schemas.microsoft.com/office/drawing/2014/main" id="{92F146A6-A634-6AAB-C008-36ABE82D78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9768408" y="1565323"/>
                <a:ext cx="1557220" cy="1557220"/>
              </a:xfrm>
              <a:prstGeom prst="rect">
                <a:avLst/>
              </a:prstGeom>
            </p:spPr>
          </p:pic>
          <p:pic>
            <p:nvPicPr>
              <p:cNvPr id="14" name="Kuva 13" descr="Talo tasaisella täytöllä">
                <a:extLst>
                  <a:ext uri="{FF2B5EF4-FFF2-40B4-BE49-F238E27FC236}">
                    <a16:creationId xmlns:a16="http://schemas.microsoft.com/office/drawing/2014/main" id="{88825743-8645-132F-1FF8-C8BA97A039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9129372" y="1406569"/>
                <a:ext cx="1143092" cy="1143092"/>
              </a:xfrm>
              <a:prstGeom prst="rect">
                <a:avLst/>
              </a:prstGeom>
            </p:spPr>
          </p:pic>
        </p:grpSp>
        <p:grpSp>
          <p:nvGrpSpPr>
            <p:cNvPr id="10" name="Ryhmä 9">
              <a:extLst>
                <a:ext uri="{FF2B5EF4-FFF2-40B4-BE49-F238E27FC236}">
                  <a16:creationId xmlns:a16="http://schemas.microsoft.com/office/drawing/2014/main" id="{98010103-CD1C-A0A1-7E41-DFD564A75E9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7557" y="1025307"/>
              <a:ext cx="1350203" cy="857319"/>
              <a:chOff x="9653013" y="1658953"/>
              <a:chExt cx="1800270" cy="1143092"/>
            </a:xfrm>
          </p:grpSpPr>
          <p:pic>
            <p:nvPicPr>
              <p:cNvPr id="11" name="Kuva 10" descr="Perhe ja tyttö tasaisella täytöllä">
                <a:extLst>
                  <a:ext uri="{FF2B5EF4-FFF2-40B4-BE49-F238E27FC236}">
                    <a16:creationId xmlns:a16="http://schemas.microsoft.com/office/drawing/2014/main" id="{2AE1BFC6-2725-0332-AE10-08CAE6FA77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0767483" y="2009508"/>
                <a:ext cx="685800" cy="685800"/>
              </a:xfrm>
              <a:prstGeom prst="rect">
                <a:avLst/>
              </a:prstGeom>
            </p:spPr>
          </p:pic>
          <p:pic>
            <p:nvPicPr>
              <p:cNvPr id="12" name="Kuva 11" descr="Talo tasaisella täytöllä">
                <a:extLst>
                  <a:ext uri="{FF2B5EF4-FFF2-40B4-BE49-F238E27FC236}">
                    <a16:creationId xmlns:a16="http://schemas.microsoft.com/office/drawing/2014/main" id="{572D05C3-62F6-AEA1-C1AE-935E848E55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9653013" y="1658953"/>
                <a:ext cx="1143092" cy="114309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70739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1394106" cy="792088"/>
          </a:xfrm>
        </p:spPr>
        <p:txBody>
          <a:bodyPr/>
          <a:lstStyle/>
          <a:p>
            <a:r>
              <a:rPr lang="fi-FI" sz="3800" u="sng" dirty="0"/>
              <a:t>Omakoti- ja paritalojen </a:t>
            </a:r>
            <a:r>
              <a:rPr lang="fi-FI" sz="3800" dirty="0"/>
              <a:t>toimitukset kumulatiivisesti (kpl)</a:t>
            </a:r>
            <a:br>
              <a:rPr lang="fi-FI" sz="3800" dirty="0"/>
            </a:br>
            <a:endParaRPr lang="fi-FI" sz="3800" dirty="0">
              <a:solidFill>
                <a:schemeClr val="tx2"/>
              </a:solidFill>
            </a:endParaRPr>
          </a:p>
        </p:txBody>
      </p:sp>
      <p:graphicFrame>
        <p:nvGraphicFramePr>
          <p:cNvPr id="6" name="Kaavio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634683"/>
              </p:ext>
            </p:extLst>
          </p:nvPr>
        </p:nvGraphicFramePr>
        <p:xfrm>
          <a:off x="407368" y="1994353"/>
          <a:ext cx="11394107" cy="4360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906A68D-3E8C-472A-8F62-8E316C041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19.1.2024</a:t>
            </a: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D5A23DE-EDBD-41DD-B881-4DBF7705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0113BCCE-07BD-120F-E57D-25087E5B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</a:t>
            </a:r>
            <a:endParaRPr lang="fi-FI" dirty="0"/>
          </a:p>
        </p:txBody>
      </p:sp>
      <p:grpSp>
        <p:nvGrpSpPr>
          <p:cNvPr id="9" name="Ryhmä 8">
            <a:extLst>
              <a:ext uri="{FF2B5EF4-FFF2-40B4-BE49-F238E27FC236}">
                <a16:creationId xmlns:a16="http://schemas.microsoft.com/office/drawing/2014/main" id="{E04F697A-95EC-1709-7109-E78221A6B7A0}"/>
              </a:ext>
            </a:extLst>
          </p:cNvPr>
          <p:cNvGrpSpPr/>
          <p:nvPr/>
        </p:nvGrpSpPr>
        <p:grpSpPr>
          <a:xfrm>
            <a:off x="497557" y="1021960"/>
            <a:ext cx="4457846" cy="1028783"/>
            <a:chOff x="497557" y="1021960"/>
            <a:chExt cx="4457846" cy="1028783"/>
          </a:xfrm>
        </p:grpSpPr>
        <p:grpSp>
          <p:nvGrpSpPr>
            <p:cNvPr id="10" name="Ryhmä 9">
              <a:extLst>
                <a:ext uri="{FF2B5EF4-FFF2-40B4-BE49-F238E27FC236}">
                  <a16:creationId xmlns:a16="http://schemas.microsoft.com/office/drawing/2014/main" id="{A6E9732B-4223-6445-B834-440D03EE33F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101396" y="1021960"/>
              <a:ext cx="1399208" cy="1028783"/>
              <a:chOff x="9033934" y="1593031"/>
              <a:chExt cx="2320930" cy="1706488"/>
            </a:xfrm>
            <a:solidFill>
              <a:schemeClr val="accent3"/>
            </a:solidFill>
          </p:grpSpPr>
          <p:pic>
            <p:nvPicPr>
              <p:cNvPr id="18" name="Kuva 17" descr="Talo tasaisella täytöllä">
                <a:extLst>
                  <a:ext uri="{FF2B5EF4-FFF2-40B4-BE49-F238E27FC236}">
                    <a16:creationId xmlns:a16="http://schemas.microsoft.com/office/drawing/2014/main" id="{3C89E389-1974-0C04-40DC-51D9356581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033934" y="1593031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9" name="Kuva 18" descr="Talo tasaisella täytöllä">
                <a:extLst>
                  <a:ext uri="{FF2B5EF4-FFF2-40B4-BE49-F238E27FC236}">
                    <a16:creationId xmlns:a16="http://schemas.microsoft.com/office/drawing/2014/main" id="{6C374DFD-5F55-5323-1548-5F39F3B3E6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965799" y="1593031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0" name="Kuva 19" descr="Talo tasaisella täytöllä">
                <a:extLst>
                  <a:ext uri="{FF2B5EF4-FFF2-40B4-BE49-F238E27FC236}">
                    <a16:creationId xmlns:a16="http://schemas.microsoft.com/office/drawing/2014/main" id="{352E407B-360B-A73E-6B88-10591157DD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508599" y="2385119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1" name="Kuva 20" descr="Talo tasaisella täytöllä">
                <a:extLst>
                  <a:ext uri="{FF2B5EF4-FFF2-40B4-BE49-F238E27FC236}">
                    <a16:creationId xmlns:a16="http://schemas.microsoft.com/office/drawing/2014/main" id="{AAD8FF84-456E-FEE1-4AE8-A3BDBC7FB1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40464" y="2385119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12" name="Ryhmä 11">
              <a:extLst>
                <a:ext uri="{FF2B5EF4-FFF2-40B4-BE49-F238E27FC236}">
                  <a16:creationId xmlns:a16="http://schemas.microsoft.com/office/drawing/2014/main" id="{061B8D9D-BB34-5EBD-AA26-20C3B652125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38675" y="1021960"/>
              <a:ext cx="1316728" cy="1028783"/>
              <a:chOff x="9129372" y="1406569"/>
              <a:chExt cx="2196256" cy="1715974"/>
            </a:xfrm>
            <a:solidFill>
              <a:schemeClr val="accent2"/>
            </a:solidFill>
          </p:grpSpPr>
          <p:pic>
            <p:nvPicPr>
              <p:cNvPr id="16" name="Kuva 15" descr="Rakennus työntekijä mies tasaisella täytöllä">
                <a:extLst>
                  <a:ext uri="{FF2B5EF4-FFF2-40B4-BE49-F238E27FC236}">
                    <a16:creationId xmlns:a16="http://schemas.microsoft.com/office/drawing/2014/main" id="{A505FDCD-C713-992B-9678-B9E0FA326C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9768408" y="1565323"/>
                <a:ext cx="1557220" cy="1557220"/>
              </a:xfrm>
              <a:prstGeom prst="rect">
                <a:avLst/>
              </a:prstGeom>
            </p:spPr>
          </p:pic>
          <p:pic>
            <p:nvPicPr>
              <p:cNvPr id="17" name="Kuva 16" descr="Talo tasaisella täytöllä">
                <a:extLst>
                  <a:ext uri="{FF2B5EF4-FFF2-40B4-BE49-F238E27FC236}">
                    <a16:creationId xmlns:a16="http://schemas.microsoft.com/office/drawing/2014/main" id="{97421169-A29A-6FD2-3C8F-116FCAA5CA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9129372" y="1406569"/>
                <a:ext cx="1143092" cy="1143092"/>
              </a:xfrm>
              <a:prstGeom prst="rect">
                <a:avLst/>
              </a:prstGeom>
            </p:spPr>
          </p:pic>
        </p:grpSp>
        <p:grpSp>
          <p:nvGrpSpPr>
            <p:cNvPr id="13" name="Ryhmä 12">
              <a:extLst>
                <a:ext uri="{FF2B5EF4-FFF2-40B4-BE49-F238E27FC236}">
                  <a16:creationId xmlns:a16="http://schemas.microsoft.com/office/drawing/2014/main" id="{E7C1CDD9-A87F-606F-094B-024622E955A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7557" y="1025307"/>
              <a:ext cx="1350203" cy="857319"/>
              <a:chOff x="9653013" y="1658953"/>
              <a:chExt cx="1800270" cy="1143092"/>
            </a:xfrm>
          </p:grpSpPr>
          <p:pic>
            <p:nvPicPr>
              <p:cNvPr id="14" name="Kuva 13" descr="Perhe ja tyttö tasaisella täytöllä">
                <a:extLst>
                  <a:ext uri="{FF2B5EF4-FFF2-40B4-BE49-F238E27FC236}">
                    <a16:creationId xmlns:a16="http://schemas.microsoft.com/office/drawing/2014/main" id="{1A7CB487-49E6-D273-8F26-5F4AACD99F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0767483" y="2009508"/>
                <a:ext cx="685800" cy="685800"/>
              </a:xfrm>
              <a:prstGeom prst="rect">
                <a:avLst/>
              </a:prstGeom>
            </p:spPr>
          </p:pic>
          <p:pic>
            <p:nvPicPr>
              <p:cNvPr id="15" name="Kuva 14" descr="Talo tasaisella täytöllä">
                <a:extLst>
                  <a:ext uri="{FF2B5EF4-FFF2-40B4-BE49-F238E27FC236}">
                    <a16:creationId xmlns:a16="http://schemas.microsoft.com/office/drawing/2014/main" id="{1CA04C82-F6C2-EB40-1377-5D1D8046CB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9653013" y="1658953"/>
                <a:ext cx="1143092" cy="114309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683970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400" u="sng" dirty="0"/>
              <a:t>Omakoti- ja paritalojen </a:t>
            </a:r>
            <a:r>
              <a:rPr lang="fi-FI" sz="4400" dirty="0"/>
              <a:t>tilauskanta</a:t>
            </a:r>
            <a:br>
              <a:rPr lang="fi-FI" sz="4000" dirty="0"/>
            </a:br>
            <a:endParaRPr lang="fi-FI" sz="2000" dirty="0">
              <a:solidFill>
                <a:schemeClr val="tx2"/>
              </a:solidFill>
            </a:endParaRPr>
          </a:p>
        </p:txBody>
      </p:sp>
      <p:graphicFrame>
        <p:nvGraphicFramePr>
          <p:cNvPr id="10" name="Sisällön paikkamerkk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972806"/>
              </p:ext>
            </p:extLst>
          </p:nvPr>
        </p:nvGraphicFramePr>
        <p:xfrm>
          <a:off x="256778" y="1586457"/>
          <a:ext cx="11690804" cy="504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8DCFF5E-1ABA-45A6-841A-EA6339D84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19.1.2024</a:t>
            </a:r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6C2AF6F-9DC5-4DE7-8950-0FC67230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4F711-C87F-45F6-8F4D-1E73ECD059FE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B929BE8-AC64-494C-5175-3FE42E9C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Laaja yhteenveto jäsenyrityksille</a:t>
            </a:r>
            <a:endParaRPr lang="fi-FI" dirty="0"/>
          </a:p>
        </p:txBody>
      </p:sp>
      <p:grpSp>
        <p:nvGrpSpPr>
          <p:cNvPr id="6" name="Ryhmä 5">
            <a:extLst>
              <a:ext uri="{FF2B5EF4-FFF2-40B4-BE49-F238E27FC236}">
                <a16:creationId xmlns:a16="http://schemas.microsoft.com/office/drawing/2014/main" id="{A0F2F562-8AAA-759A-1151-09F03BBA5349}"/>
              </a:ext>
            </a:extLst>
          </p:cNvPr>
          <p:cNvGrpSpPr/>
          <p:nvPr/>
        </p:nvGrpSpPr>
        <p:grpSpPr>
          <a:xfrm>
            <a:off x="497557" y="1021960"/>
            <a:ext cx="4457846" cy="1028783"/>
            <a:chOff x="497557" y="1021960"/>
            <a:chExt cx="4457846" cy="1028783"/>
          </a:xfrm>
        </p:grpSpPr>
        <p:grpSp>
          <p:nvGrpSpPr>
            <p:cNvPr id="7" name="Ryhmä 6">
              <a:extLst>
                <a:ext uri="{FF2B5EF4-FFF2-40B4-BE49-F238E27FC236}">
                  <a16:creationId xmlns:a16="http://schemas.microsoft.com/office/drawing/2014/main" id="{D6DE0194-83D1-C9AE-BE15-7BE0971C037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101396" y="1021960"/>
              <a:ext cx="1399208" cy="1028783"/>
              <a:chOff x="9033934" y="1593031"/>
              <a:chExt cx="2320930" cy="1706488"/>
            </a:xfrm>
            <a:solidFill>
              <a:schemeClr val="accent3"/>
            </a:solidFill>
          </p:grpSpPr>
          <p:pic>
            <p:nvPicPr>
              <p:cNvPr id="15" name="Kuva 14" descr="Talo tasaisella täytöllä">
                <a:extLst>
                  <a:ext uri="{FF2B5EF4-FFF2-40B4-BE49-F238E27FC236}">
                    <a16:creationId xmlns:a16="http://schemas.microsoft.com/office/drawing/2014/main" id="{487137E6-7CB0-3558-B352-9FDD480FC0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033934" y="1593031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6" name="Kuva 15" descr="Talo tasaisella täytöllä">
                <a:extLst>
                  <a:ext uri="{FF2B5EF4-FFF2-40B4-BE49-F238E27FC236}">
                    <a16:creationId xmlns:a16="http://schemas.microsoft.com/office/drawing/2014/main" id="{CFDC1435-CD21-5FD2-99F3-7D6FB84471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965799" y="1593031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7" name="Kuva 16" descr="Talo tasaisella täytöllä">
                <a:extLst>
                  <a:ext uri="{FF2B5EF4-FFF2-40B4-BE49-F238E27FC236}">
                    <a16:creationId xmlns:a16="http://schemas.microsoft.com/office/drawing/2014/main" id="{F97BCD3A-48C2-9B40-DAD3-55122842EB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9508599" y="2385119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18" name="Kuva 17" descr="Talo tasaisella täytöllä">
                <a:extLst>
                  <a:ext uri="{FF2B5EF4-FFF2-40B4-BE49-F238E27FC236}">
                    <a16:creationId xmlns:a16="http://schemas.microsoft.com/office/drawing/2014/main" id="{90ABF9A6-B9F8-6AC1-F19A-F95B0EC95C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0440464" y="2385119"/>
                <a:ext cx="914400" cy="914400"/>
              </a:xfrm>
              <a:prstGeom prst="rect">
                <a:avLst/>
              </a:prstGeom>
            </p:spPr>
          </p:pic>
        </p:grpSp>
        <p:grpSp>
          <p:nvGrpSpPr>
            <p:cNvPr id="8" name="Ryhmä 7">
              <a:extLst>
                <a:ext uri="{FF2B5EF4-FFF2-40B4-BE49-F238E27FC236}">
                  <a16:creationId xmlns:a16="http://schemas.microsoft.com/office/drawing/2014/main" id="{95328C41-359E-93A2-909A-F89CDC588D7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638675" y="1021960"/>
              <a:ext cx="1316728" cy="1028783"/>
              <a:chOff x="9129372" y="1406569"/>
              <a:chExt cx="2196256" cy="1715974"/>
            </a:xfrm>
            <a:solidFill>
              <a:schemeClr val="accent2"/>
            </a:solidFill>
          </p:grpSpPr>
          <p:pic>
            <p:nvPicPr>
              <p:cNvPr id="13" name="Kuva 12" descr="Rakennus työntekijä mies tasaisella täytöllä">
                <a:extLst>
                  <a:ext uri="{FF2B5EF4-FFF2-40B4-BE49-F238E27FC236}">
                    <a16:creationId xmlns:a16="http://schemas.microsoft.com/office/drawing/2014/main" id="{C1B7D7AC-36F3-E5B6-376E-4E956C6DD1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9768408" y="1565323"/>
                <a:ext cx="1557220" cy="1557220"/>
              </a:xfrm>
              <a:prstGeom prst="rect">
                <a:avLst/>
              </a:prstGeom>
            </p:spPr>
          </p:pic>
          <p:pic>
            <p:nvPicPr>
              <p:cNvPr id="14" name="Kuva 13" descr="Talo tasaisella täytöllä">
                <a:extLst>
                  <a:ext uri="{FF2B5EF4-FFF2-40B4-BE49-F238E27FC236}">
                    <a16:creationId xmlns:a16="http://schemas.microsoft.com/office/drawing/2014/main" id="{7BF4BA93-3B81-9263-8070-79A7056A78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9129372" y="1406569"/>
                <a:ext cx="1143092" cy="1143092"/>
              </a:xfrm>
              <a:prstGeom prst="rect">
                <a:avLst/>
              </a:prstGeom>
            </p:spPr>
          </p:pic>
        </p:grpSp>
        <p:grpSp>
          <p:nvGrpSpPr>
            <p:cNvPr id="9" name="Ryhmä 8">
              <a:extLst>
                <a:ext uri="{FF2B5EF4-FFF2-40B4-BE49-F238E27FC236}">
                  <a16:creationId xmlns:a16="http://schemas.microsoft.com/office/drawing/2014/main" id="{155D8B2C-64AB-568B-6703-5C8120050F5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97557" y="1025307"/>
              <a:ext cx="1350203" cy="857319"/>
              <a:chOff x="9653013" y="1658953"/>
              <a:chExt cx="1800270" cy="1143092"/>
            </a:xfrm>
          </p:grpSpPr>
          <p:pic>
            <p:nvPicPr>
              <p:cNvPr id="11" name="Kuva 10" descr="Perhe ja tyttö tasaisella täytöllä">
                <a:extLst>
                  <a:ext uri="{FF2B5EF4-FFF2-40B4-BE49-F238E27FC236}">
                    <a16:creationId xmlns:a16="http://schemas.microsoft.com/office/drawing/2014/main" id="{D0ED30A3-770D-4506-F48D-989887529A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10767483" y="2009508"/>
                <a:ext cx="685800" cy="685800"/>
              </a:xfrm>
              <a:prstGeom prst="rect">
                <a:avLst/>
              </a:prstGeom>
            </p:spPr>
          </p:pic>
          <p:pic>
            <p:nvPicPr>
              <p:cNvPr id="12" name="Kuva 11" descr="Talo tasaisella täytöllä">
                <a:extLst>
                  <a:ext uri="{FF2B5EF4-FFF2-40B4-BE49-F238E27FC236}">
                    <a16:creationId xmlns:a16="http://schemas.microsoft.com/office/drawing/2014/main" id="{33F4259A-3BEC-634D-C520-1A809F68EC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9653013" y="1658953"/>
                <a:ext cx="1143092" cy="1143092"/>
              </a:xfrm>
              <a:prstGeom prst="rect">
                <a:avLst/>
              </a:prstGeom>
            </p:spPr>
          </p:pic>
        </p:grpSp>
      </p:grpSp>
      <p:sp>
        <p:nvSpPr>
          <p:cNvPr id="23" name="Tekstiruutu 22">
            <a:extLst>
              <a:ext uri="{FF2B5EF4-FFF2-40B4-BE49-F238E27FC236}">
                <a16:creationId xmlns:a16="http://schemas.microsoft.com/office/drawing/2014/main" id="{E815C0B4-C658-CD45-6252-9B589305177B}"/>
              </a:ext>
            </a:extLst>
          </p:cNvPr>
          <p:cNvSpPr txBox="1"/>
          <p:nvPr/>
        </p:nvSpPr>
        <p:spPr>
          <a:xfrm>
            <a:off x="9841165" y="4302029"/>
            <a:ext cx="21064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>
              <a:defRPr sz="1800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fi-FI" dirty="0">
                <a:solidFill>
                  <a:srgbClr val="CC6600"/>
                </a:solidFill>
              </a:rPr>
              <a:t>Viimeisen neljänneksen aikana</a:t>
            </a:r>
          </a:p>
          <a:p>
            <a:r>
              <a:rPr lang="fi-FI" dirty="0">
                <a:solidFill>
                  <a:srgbClr val="CC6600"/>
                </a:solidFill>
              </a:rPr>
              <a:t>kasvua 6 %</a:t>
            </a:r>
          </a:p>
        </p:txBody>
      </p:sp>
    </p:spTree>
    <p:extLst>
      <p:ext uri="{BB962C8B-B14F-4D97-AF65-F5344CB8AC3E}">
        <p14:creationId xmlns:p14="http://schemas.microsoft.com/office/powerpoint/2010/main" val="3547294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F9892138-641D-49D9-B981-44D6F2E20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1531" y="2556507"/>
            <a:ext cx="9265029" cy="1744985"/>
          </a:xfrm>
        </p:spPr>
        <p:txBody>
          <a:bodyPr/>
          <a:lstStyle/>
          <a:p>
            <a:br>
              <a:rPr lang="fi-FI" sz="3200" dirty="0"/>
            </a:br>
            <a:r>
              <a:rPr lang="fi-FI" sz="2400" b="0" dirty="0">
                <a:solidFill>
                  <a:schemeClr val="tx2"/>
                </a:solidFill>
              </a:rPr>
              <a:t>Pientaloteollisuus PTT ry</a:t>
            </a:r>
          </a:p>
          <a:p>
            <a:r>
              <a:rPr lang="fi-FI" sz="2400" b="0" dirty="0">
                <a:solidFill>
                  <a:schemeClr val="tx2"/>
                </a:solidFill>
              </a:rPr>
              <a:t>Kimmo Rautiainen</a:t>
            </a:r>
            <a:endParaRPr lang="fi-FI" sz="2400" dirty="0">
              <a:solidFill>
                <a:schemeClr val="tx2"/>
              </a:solidFill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94A827E-39EE-432D-ACAE-6E7ACA83C4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sz="2400" b="0" dirty="0" err="1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kimmo.rautiainen@rt.fi</a:t>
            </a:r>
            <a:r>
              <a:rPr lang="fi-FI" sz="2400" b="0" dirty="0">
                <a:solidFill>
                  <a:schemeClr val="bg1"/>
                </a:solidFill>
              </a:rPr>
              <a:t> 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98FC827-0B75-4FBA-A57F-5B3E41414A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sz="2400" b="0" dirty="0"/>
              <a:t>p. 0400 381 444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D7D5C71-12C4-B233-B433-BD5C5C8F8D3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71531" y="2461389"/>
            <a:ext cx="3181733" cy="792162"/>
          </a:xfrm>
        </p:spPr>
        <p:txBody>
          <a:bodyPr/>
          <a:lstStyle/>
          <a:p>
            <a:r>
              <a:rPr lang="fi-FI" sz="3200" kern="1200" baseline="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Lisätietoja: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525654"/>
      </p:ext>
    </p:extLst>
  </p:cSld>
  <p:clrMapOvr>
    <a:masterClrMapping/>
  </p:clrMapOvr>
</p:sld>
</file>

<file path=ppt/theme/theme1.xml><?xml version="1.0" encoding="utf-8"?>
<a:theme xmlns:a="http://schemas.openxmlformats.org/drawingml/2006/main" name="PTT_powerpointpohja_calibri">
  <a:themeElements>
    <a:clrScheme name="PTT uusi">
      <a:dk1>
        <a:srgbClr val="000000"/>
      </a:dk1>
      <a:lt1>
        <a:srgbClr val="FFFFFF"/>
      </a:lt1>
      <a:dk2>
        <a:srgbClr val="8CC83C"/>
      </a:dk2>
      <a:lt2>
        <a:srgbClr val="777777"/>
      </a:lt2>
      <a:accent1>
        <a:srgbClr val="8CC83C"/>
      </a:accent1>
      <a:accent2>
        <a:srgbClr val="EC6135"/>
      </a:accent2>
      <a:accent3>
        <a:srgbClr val="F0BA33"/>
      </a:accent3>
      <a:accent4>
        <a:srgbClr val="38B7B5"/>
      </a:accent4>
      <a:accent5>
        <a:srgbClr val="1D82C4"/>
      </a:accent5>
      <a:accent6>
        <a:srgbClr val="6955A0"/>
      </a:accent6>
      <a:hlink>
        <a:srgbClr val="004ACB"/>
      </a:hlink>
      <a:folHlink>
        <a:srgbClr val="004ACB"/>
      </a:folHlink>
    </a:clrScheme>
    <a:fontScheme name="PT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3" id="{FA7EB2E5-62A1-4588-89E4-480D16AAE48B}" vid="{1CFA66FC-9624-4C3D-895E-4CDA67AEAC6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39DC93027BA44E873F1BF819963FF7" ma:contentTypeVersion="20" ma:contentTypeDescription="Create a new document." ma:contentTypeScope="" ma:versionID="2f1329600206f9e8bf63e64ee5b10a4c">
  <xsd:schema xmlns:xsd="http://www.w3.org/2001/XMLSchema" xmlns:xs="http://www.w3.org/2001/XMLSchema" xmlns:p="http://schemas.microsoft.com/office/2006/metadata/properties" xmlns:ns1="http://schemas.microsoft.com/sharepoint/v3" xmlns:ns2="5f512218-310a-4763-af54-26d27431d60a" xmlns:ns3="ec1ba8db-a862-4396-a8af-2ebc9411c522" targetNamespace="http://schemas.microsoft.com/office/2006/metadata/properties" ma:root="true" ma:fieldsID="fd129d632405cc4c7e735e06d64bf091" ns1:_="" ns2:_="" ns3:_="">
    <xsd:import namespace="http://schemas.microsoft.com/sharepoint/v3"/>
    <xsd:import namespace="5f512218-310a-4763-af54-26d27431d60a"/>
    <xsd:import namespace="ec1ba8db-a862-4396-a8af-2ebc9411c5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12218-310a-4763-af54-26d27431d6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2b0897a-976a-40fc-9eb3-43b30155ff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1ba8db-a862-4396-a8af-2ebc9411c52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cadeb9a-3919-45c9-9db1-a6c0e16b7d49}" ma:internalName="TaxCatchAll" ma:showField="CatchAllData" ma:web="ec1ba8db-a862-4396-a8af-2ebc9411c5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f512218-310a-4763-af54-26d27431d60a">
      <Terms xmlns="http://schemas.microsoft.com/office/infopath/2007/PartnerControls"/>
    </lcf76f155ced4ddcb4097134ff3c332f>
    <TaxCatchAll xmlns="ec1ba8db-a862-4396-a8af-2ebc9411c522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BD150D-66B9-44FF-B19E-0D963F0A39B1}"/>
</file>

<file path=customXml/itemProps2.xml><?xml version="1.0" encoding="utf-8"?>
<ds:datastoreItem xmlns:ds="http://schemas.openxmlformats.org/officeDocument/2006/customXml" ds:itemID="{75200C30-2454-4610-9093-47242649E5EB}">
  <ds:schemaRefs>
    <ds:schemaRef ds:uri="5f512218-310a-4763-af54-26d27431d60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c1ba8db-a862-4396-a8af-2ebc9411c522"/>
    <ds:schemaRef ds:uri="http://www.w3.org/XML/1998/namespace"/>
    <ds:schemaRef ds:uri="http://purl.org/dc/dcmitype/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29150976-63C1-4394-ABC7-4F2004D869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PTT_powerpointpohja_laaja</Template>
  <TotalTime>7052</TotalTime>
  <Words>418</Words>
  <Application>Microsoft Office PowerPoint</Application>
  <PresentationFormat>Laajakuva</PresentationFormat>
  <Paragraphs>79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ReykjavikOne OT AGauge</vt:lpstr>
      <vt:lpstr>Wingdings</vt:lpstr>
      <vt:lpstr>PTT_powerpointpohja_calibri</vt:lpstr>
      <vt:lpstr>Pientaloteollisuus PTT:n suhdannekatsaus 4Q2023</vt:lpstr>
      <vt:lpstr>Määritelmiä</vt:lpstr>
      <vt:lpstr>Vuosi 2023 pähkinänkuoressa </vt:lpstr>
      <vt:lpstr>Suhdanneodotukset 4Q2023:n jälkeen</vt:lpstr>
      <vt:lpstr>Omakoti- ja paritalojen kumulatiivinen myynti (kpl) </vt:lpstr>
      <vt:lpstr>Omakoti- ja paritalojen toimitukset kumulatiivisesti (kpl) </vt:lpstr>
      <vt:lpstr>Omakoti- ja paritalojen tilauskanta </vt:lpstr>
      <vt:lpstr>Lisätietoja:</vt:lpstr>
    </vt:vector>
  </TitlesOfParts>
  <Company>EK liittoyhteiso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Tuomola Jenni</dc:creator>
  <cp:lastModifiedBy>Rautiainen Kimmo</cp:lastModifiedBy>
  <cp:revision>27</cp:revision>
  <cp:lastPrinted>2023-10-09T11:52:46Z</cp:lastPrinted>
  <dcterms:created xsi:type="dcterms:W3CDTF">2021-03-25T08:47:47Z</dcterms:created>
  <dcterms:modified xsi:type="dcterms:W3CDTF">2024-02-06T07:59:11Z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0x0101003E39DC93027BA44E873F1BF819963FF7</vt:lpwstr>
  </property>
  <property fmtid="{D5CDD505-2E9C-101B-9397-08002B2CF9AE}" pid="3" name="MediaServiceImageTags">
    <vt:lpwstr/>
  </property>
</Properties>
</file>